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217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ifton, Barbara S." userId="81f29fd4-5b72-4469-9ac2-814d1a99054b" providerId="ADAL" clId="{C9CDFD23-696E-4A48-9310-41AEEC338AE5}"/>
    <pc:docChg chg="modSld">
      <pc:chgData name="Clifton, Barbara S." userId="81f29fd4-5b72-4469-9ac2-814d1a99054b" providerId="ADAL" clId="{C9CDFD23-696E-4A48-9310-41AEEC338AE5}" dt="2022-07-26T18:12:33.566" v="1" actId="1076"/>
      <pc:docMkLst>
        <pc:docMk/>
      </pc:docMkLst>
      <pc:sldChg chg="modSp mod">
        <pc:chgData name="Clifton, Barbara S." userId="81f29fd4-5b72-4469-9ac2-814d1a99054b" providerId="ADAL" clId="{C9CDFD23-696E-4A48-9310-41AEEC338AE5}" dt="2022-07-26T18:12:33.566" v="1" actId="1076"/>
        <pc:sldMkLst>
          <pc:docMk/>
          <pc:sldMk cId="0" sldId="257"/>
        </pc:sldMkLst>
        <pc:spChg chg="mod">
          <ac:chgData name="Clifton, Barbara S." userId="81f29fd4-5b72-4469-9ac2-814d1a99054b" providerId="ADAL" clId="{C9CDFD23-696E-4A48-9310-41AEEC338AE5}" dt="2022-07-26T18:12:32.664" v="0" actId="1076"/>
          <ac:spMkLst>
            <pc:docMk/>
            <pc:sldMk cId="0" sldId="257"/>
            <ac:spMk id="32" creationId="{00000000-0000-0000-0000-000000000000}"/>
          </ac:spMkLst>
        </pc:spChg>
        <pc:grpChg chg="mod">
          <ac:chgData name="Clifton, Barbara S." userId="81f29fd4-5b72-4469-9ac2-814d1a99054b" providerId="ADAL" clId="{C9CDFD23-696E-4A48-9310-41AEEC338AE5}" dt="2022-07-26T18:12:33.566" v="1" actId="1076"/>
          <ac:grpSpMkLst>
            <pc:docMk/>
            <pc:sldMk cId="0" sldId="257"/>
            <ac:grpSpMk id="2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talsafet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ather.gov/safety/heat-index" TargetMode="External"/><Relationship Id="rId2" Type="http://schemas.openxmlformats.org/officeDocument/2006/relationships/hyperlink" Target="https://www.osha.gov/dts/osta/otm/otm_iii/otm_iii_4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osha.gov/heat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totalsafety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hyperlink" Target="http://www.totalsafety.com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hyperlink" Target="http://www.totalsafety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61872"/>
            <a:ext cx="7772400" cy="702259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71494" y="571500"/>
            <a:ext cx="1586230" cy="295275"/>
          </a:xfrm>
          <a:custGeom>
            <a:avLst/>
            <a:gdLst/>
            <a:ahLst/>
            <a:cxnLst/>
            <a:rect l="l" t="t" r="r" b="b"/>
            <a:pathLst>
              <a:path w="1586230" h="295275">
                <a:moveTo>
                  <a:pt x="71513" y="0"/>
                </a:moveTo>
                <a:lnTo>
                  <a:pt x="0" y="0"/>
                </a:lnTo>
                <a:lnTo>
                  <a:pt x="0" y="230441"/>
                </a:lnTo>
                <a:lnTo>
                  <a:pt x="71513" y="230441"/>
                </a:lnTo>
                <a:lnTo>
                  <a:pt x="71513" y="125298"/>
                </a:lnTo>
                <a:lnTo>
                  <a:pt x="198031" y="125298"/>
                </a:lnTo>
                <a:lnTo>
                  <a:pt x="198031" y="95961"/>
                </a:lnTo>
                <a:lnTo>
                  <a:pt x="71513" y="95961"/>
                </a:lnTo>
                <a:lnTo>
                  <a:pt x="71513" y="0"/>
                </a:lnTo>
                <a:close/>
              </a:path>
              <a:path w="1586230" h="295275">
                <a:moveTo>
                  <a:pt x="198031" y="125298"/>
                </a:moveTo>
                <a:lnTo>
                  <a:pt x="127139" y="125298"/>
                </a:lnTo>
                <a:lnTo>
                  <a:pt x="127139" y="230441"/>
                </a:lnTo>
                <a:lnTo>
                  <a:pt x="198031" y="230441"/>
                </a:lnTo>
                <a:lnTo>
                  <a:pt x="198031" y="125298"/>
                </a:lnTo>
                <a:close/>
              </a:path>
              <a:path w="1586230" h="295275">
                <a:moveTo>
                  <a:pt x="198031" y="0"/>
                </a:moveTo>
                <a:lnTo>
                  <a:pt x="127139" y="0"/>
                </a:lnTo>
                <a:lnTo>
                  <a:pt x="127139" y="95961"/>
                </a:lnTo>
                <a:lnTo>
                  <a:pt x="198031" y="95961"/>
                </a:lnTo>
                <a:lnTo>
                  <a:pt x="198031" y="0"/>
                </a:lnTo>
                <a:close/>
              </a:path>
              <a:path w="1586230" h="295275">
                <a:moveTo>
                  <a:pt x="303021" y="56476"/>
                </a:moveTo>
                <a:lnTo>
                  <a:pt x="250328" y="76041"/>
                </a:lnTo>
                <a:lnTo>
                  <a:pt x="223013" y="113908"/>
                </a:lnTo>
                <a:lnTo>
                  <a:pt x="218525" y="135874"/>
                </a:lnTo>
                <a:lnTo>
                  <a:pt x="218805" y="156349"/>
                </a:lnTo>
                <a:lnTo>
                  <a:pt x="233688" y="198780"/>
                </a:lnTo>
                <a:lnTo>
                  <a:pt x="267394" y="227648"/>
                </a:lnTo>
                <a:lnTo>
                  <a:pt x="313194" y="236601"/>
                </a:lnTo>
                <a:lnTo>
                  <a:pt x="327297" y="235959"/>
                </a:lnTo>
                <a:lnTo>
                  <a:pt x="373614" y="220296"/>
                </a:lnTo>
                <a:lnTo>
                  <a:pt x="378291" y="216344"/>
                </a:lnTo>
                <a:lnTo>
                  <a:pt x="316039" y="216344"/>
                </a:lnTo>
                <a:lnTo>
                  <a:pt x="306992" y="215061"/>
                </a:lnTo>
                <a:lnTo>
                  <a:pt x="290281" y="176276"/>
                </a:lnTo>
                <a:lnTo>
                  <a:pt x="290104" y="160409"/>
                </a:lnTo>
                <a:lnTo>
                  <a:pt x="290212" y="135874"/>
                </a:lnTo>
                <a:lnTo>
                  <a:pt x="294449" y="95465"/>
                </a:lnTo>
                <a:lnTo>
                  <a:pt x="312445" y="77749"/>
                </a:lnTo>
                <a:lnTo>
                  <a:pt x="379273" y="77749"/>
                </a:lnTo>
                <a:lnTo>
                  <a:pt x="377382" y="75934"/>
                </a:lnTo>
                <a:lnTo>
                  <a:pt x="365684" y="68515"/>
                </a:lnTo>
                <a:lnTo>
                  <a:pt x="352590" y="62674"/>
                </a:lnTo>
                <a:lnTo>
                  <a:pt x="341510" y="58480"/>
                </a:lnTo>
                <a:lnTo>
                  <a:pt x="334502" y="56718"/>
                </a:lnTo>
                <a:lnTo>
                  <a:pt x="310019" y="56718"/>
                </a:lnTo>
                <a:lnTo>
                  <a:pt x="303021" y="56476"/>
                </a:lnTo>
                <a:close/>
              </a:path>
              <a:path w="1586230" h="295275">
                <a:moveTo>
                  <a:pt x="379273" y="77749"/>
                </a:moveTo>
                <a:lnTo>
                  <a:pt x="313575" y="77749"/>
                </a:lnTo>
                <a:lnTo>
                  <a:pt x="320547" y="79394"/>
                </a:lnTo>
                <a:lnTo>
                  <a:pt x="326085" y="83658"/>
                </a:lnTo>
                <a:lnTo>
                  <a:pt x="337515" y="123520"/>
                </a:lnTo>
                <a:lnTo>
                  <a:pt x="337575" y="170995"/>
                </a:lnTo>
                <a:lnTo>
                  <a:pt x="337299" y="178803"/>
                </a:lnTo>
                <a:lnTo>
                  <a:pt x="320230" y="215061"/>
                </a:lnTo>
                <a:lnTo>
                  <a:pt x="316039" y="216344"/>
                </a:lnTo>
                <a:lnTo>
                  <a:pt x="378291" y="216344"/>
                </a:lnTo>
                <a:lnTo>
                  <a:pt x="403250" y="180911"/>
                </a:lnTo>
                <a:lnTo>
                  <a:pt x="408785" y="140950"/>
                </a:lnTo>
                <a:lnTo>
                  <a:pt x="408775" y="138684"/>
                </a:lnTo>
                <a:lnTo>
                  <a:pt x="405504" y="118634"/>
                </a:lnTo>
                <a:lnTo>
                  <a:pt x="397954" y="100368"/>
                </a:lnTo>
                <a:lnTo>
                  <a:pt x="388024" y="86147"/>
                </a:lnTo>
                <a:lnTo>
                  <a:pt x="379273" y="77749"/>
                </a:lnTo>
                <a:close/>
              </a:path>
              <a:path w="1586230" h="295275">
                <a:moveTo>
                  <a:pt x="324618" y="56061"/>
                </a:moveTo>
                <a:lnTo>
                  <a:pt x="311010" y="56718"/>
                </a:lnTo>
                <a:lnTo>
                  <a:pt x="334502" y="56718"/>
                </a:lnTo>
                <a:lnTo>
                  <a:pt x="333486" y="56462"/>
                </a:lnTo>
                <a:lnTo>
                  <a:pt x="324618" y="56061"/>
                </a:lnTo>
                <a:close/>
              </a:path>
              <a:path w="1586230" h="295275">
                <a:moveTo>
                  <a:pt x="494664" y="62306"/>
                </a:moveTo>
                <a:lnTo>
                  <a:pt x="428320" y="62306"/>
                </a:lnTo>
                <a:lnTo>
                  <a:pt x="428320" y="230441"/>
                </a:lnTo>
                <a:lnTo>
                  <a:pt x="494664" y="230454"/>
                </a:lnTo>
                <a:lnTo>
                  <a:pt x="494664" y="107149"/>
                </a:lnTo>
                <a:lnTo>
                  <a:pt x="502640" y="98234"/>
                </a:lnTo>
                <a:lnTo>
                  <a:pt x="511708" y="93383"/>
                </a:lnTo>
                <a:lnTo>
                  <a:pt x="518688" y="91073"/>
                </a:lnTo>
                <a:lnTo>
                  <a:pt x="603531" y="91062"/>
                </a:lnTo>
                <a:lnTo>
                  <a:pt x="601231" y="84963"/>
                </a:lnTo>
                <a:lnTo>
                  <a:pt x="494664" y="84963"/>
                </a:lnTo>
                <a:lnTo>
                  <a:pt x="494664" y="62306"/>
                </a:lnTo>
                <a:close/>
              </a:path>
              <a:path w="1586230" h="295275">
                <a:moveTo>
                  <a:pt x="603531" y="91062"/>
                </a:moveTo>
                <a:lnTo>
                  <a:pt x="525497" y="91062"/>
                </a:lnTo>
                <a:lnTo>
                  <a:pt x="531310" y="92808"/>
                </a:lnTo>
                <a:lnTo>
                  <a:pt x="535305" y="95770"/>
                </a:lnTo>
                <a:lnTo>
                  <a:pt x="540626" y="102171"/>
                </a:lnTo>
                <a:lnTo>
                  <a:pt x="540626" y="230441"/>
                </a:lnTo>
                <a:lnTo>
                  <a:pt x="606107" y="230441"/>
                </a:lnTo>
                <a:lnTo>
                  <a:pt x="606005" y="102450"/>
                </a:lnTo>
                <a:lnTo>
                  <a:pt x="604746" y="94282"/>
                </a:lnTo>
                <a:lnTo>
                  <a:pt x="603531" y="91062"/>
                </a:lnTo>
                <a:close/>
              </a:path>
              <a:path w="1586230" h="295275">
                <a:moveTo>
                  <a:pt x="543699" y="57934"/>
                </a:moveTo>
                <a:lnTo>
                  <a:pt x="501078" y="77587"/>
                </a:lnTo>
                <a:lnTo>
                  <a:pt x="494664" y="84963"/>
                </a:lnTo>
                <a:lnTo>
                  <a:pt x="601231" y="84963"/>
                </a:lnTo>
                <a:lnTo>
                  <a:pt x="560246" y="58158"/>
                </a:lnTo>
                <a:lnTo>
                  <a:pt x="543699" y="57934"/>
                </a:lnTo>
                <a:close/>
              </a:path>
              <a:path w="1586230" h="295275">
                <a:moveTo>
                  <a:pt x="828097" y="232450"/>
                </a:moveTo>
                <a:lnTo>
                  <a:pt x="796333" y="254206"/>
                </a:lnTo>
                <a:lnTo>
                  <a:pt x="795934" y="264502"/>
                </a:lnTo>
                <a:lnTo>
                  <a:pt x="798623" y="274366"/>
                </a:lnTo>
                <a:lnTo>
                  <a:pt x="804624" y="282917"/>
                </a:lnTo>
                <a:lnTo>
                  <a:pt x="814526" y="289631"/>
                </a:lnTo>
                <a:lnTo>
                  <a:pt x="828916" y="293979"/>
                </a:lnTo>
                <a:lnTo>
                  <a:pt x="844224" y="294825"/>
                </a:lnTo>
                <a:lnTo>
                  <a:pt x="856916" y="291987"/>
                </a:lnTo>
                <a:lnTo>
                  <a:pt x="867717" y="286341"/>
                </a:lnTo>
                <a:lnTo>
                  <a:pt x="877354" y="278765"/>
                </a:lnTo>
                <a:lnTo>
                  <a:pt x="880018" y="275488"/>
                </a:lnTo>
                <a:lnTo>
                  <a:pt x="852792" y="275488"/>
                </a:lnTo>
                <a:lnTo>
                  <a:pt x="843902" y="273151"/>
                </a:lnTo>
                <a:lnTo>
                  <a:pt x="847420" y="270103"/>
                </a:lnTo>
                <a:lnTo>
                  <a:pt x="849502" y="265201"/>
                </a:lnTo>
                <a:lnTo>
                  <a:pt x="851623" y="260286"/>
                </a:lnTo>
                <a:lnTo>
                  <a:pt x="850925" y="251625"/>
                </a:lnTo>
                <a:lnTo>
                  <a:pt x="847178" y="243903"/>
                </a:lnTo>
                <a:lnTo>
                  <a:pt x="843155" y="238536"/>
                </a:lnTo>
                <a:lnTo>
                  <a:pt x="836764" y="234484"/>
                </a:lnTo>
                <a:lnTo>
                  <a:pt x="828097" y="232450"/>
                </a:lnTo>
                <a:close/>
              </a:path>
              <a:path w="1586230" h="295275">
                <a:moveTo>
                  <a:pt x="881799" y="62306"/>
                </a:moveTo>
                <a:lnTo>
                  <a:pt x="809523" y="62306"/>
                </a:lnTo>
                <a:lnTo>
                  <a:pt x="876632" y="234484"/>
                </a:lnTo>
                <a:lnTo>
                  <a:pt x="876655" y="236181"/>
                </a:lnTo>
                <a:lnTo>
                  <a:pt x="852792" y="275488"/>
                </a:lnTo>
                <a:lnTo>
                  <a:pt x="880018" y="275488"/>
                </a:lnTo>
                <a:lnTo>
                  <a:pt x="886091" y="268019"/>
                </a:lnTo>
                <a:lnTo>
                  <a:pt x="893229" y="255101"/>
                </a:lnTo>
                <a:lnTo>
                  <a:pt x="898042" y="244246"/>
                </a:lnTo>
                <a:lnTo>
                  <a:pt x="899807" y="239687"/>
                </a:lnTo>
                <a:lnTo>
                  <a:pt x="939508" y="142367"/>
                </a:lnTo>
                <a:lnTo>
                  <a:pt x="912698" y="142367"/>
                </a:lnTo>
                <a:lnTo>
                  <a:pt x="881799" y="62306"/>
                </a:lnTo>
                <a:close/>
              </a:path>
              <a:path w="1586230" h="295275">
                <a:moveTo>
                  <a:pt x="724852" y="56667"/>
                </a:moveTo>
                <a:lnTo>
                  <a:pt x="670063" y="68749"/>
                </a:lnTo>
                <a:lnTo>
                  <a:pt x="636485" y="102349"/>
                </a:lnTo>
                <a:lnTo>
                  <a:pt x="626514" y="143300"/>
                </a:lnTo>
                <a:lnTo>
                  <a:pt x="627350" y="161774"/>
                </a:lnTo>
                <a:lnTo>
                  <a:pt x="647804" y="206635"/>
                </a:lnTo>
                <a:lnTo>
                  <a:pt x="679040" y="229321"/>
                </a:lnTo>
                <a:lnTo>
                  <a:pt x="722224" y="236932"/>
                </a:lnTo>
                <a:lnTo>
                  <a:pt x="741375" y="235788"/>
                </a:lnTo>
                <a:lnTo>
                  <a:pt x="758385" y="232411"/>
                </a:lnTo>
                <a:lnTo>
                  <a:pt x="773836" y="226479"/>
                </a:lnTo>
                <a:lnTo>
                  <a:pt x="787105" y="218889"/>
                </a:lnTo>
                <a:lnTo>
                  <a:pt x="792731" y="214402"/>
                </a:lnTo>
                <a:lnTo>
                  <a:pt x="725297" y="214402"/>
                </a:lnTo>
                <a:lnTo>
                  <a:pt x="712088" y="210724"/>
                </a:lnTo>
                <a:lnTo>
                  <a:pt x="704452" y="205408"/>
                </a:lnTo>
                <a:lnTo>
                  <a:pt x="700887" y="201218"/>
                </a:lnTo>
                <a:lnTo>
                  <a:pt x="698182" y="197624"/>
                </a:lnTo>
                <a:lnTo>
                  <a:pt x="696976" y="190703"/>
                </a:lnTo>
                <a:lnTo>
                  <a:pt x="696976" y="156565"/>
                </a:lnTo>
                <a:lnTo>
                  <a:pt x="815339" y="156565"/>
                </a:lnTo>
                <a:lnTo>
                  <a:pt x="815544" y="151351"/>
                </a:lnTo>
                <a:lnTo>
                  <a:pt x="814844" y="138093"/>
                </a:lnTo>
                <a:lnTo>
                  <a:pt x="813940" y="132905"/>
                </a:lnTo>
                <a:lnTo>
                  <a:pt x="697001" y="132905"/>
                </a:lnTo>
                <a:lnTo>
                  <a:pt x="697122" y="118914"/>
                </a:lnTo>
                <a:lnTo>
                  <a:pt x="710793" y="80098"/>
                </a:lnTo>
                <a:lnTo>
                  <a:pt x="722745" y="76968"/>
                </a:lnTo>
                <a:lnTo>
                  <a:pt x="784125" y="76968"/>
                </a:lnTo>
                <a:lnTo>
                  <a:pt x="774887" y="69556"/>
                </a:lnTo>
                <a:lnTo>
                  <a:pt x="752779" y="60684"/>
                </a:lnTo>
                <a:lnTo>
                  <a:pt x="724852" y="56667"/>
                </a:lnTo>
                <a:close/>
              </a:path>
              <a:path w="1586230" h="295275">
                <a:moveTo>
                  <a:pt x="1328445" y="56667"/>
                </a:moveTo>
                <a:lnTo>
                  <a:pt x="1273662" y="68749"/>
                </a:lnTo>
                <a:lnTo>
                  <a:pt x="1240091" y="102349"/>
                </a:lnTo>
                <a:lnTo>
                  <a:pt x="1230110" y="143300"/>
                </a:lnTo>
                <a:lnTo>
                  <a:pt x="1230949" y="161774"/>
                </a:lnTo>
                <a:lnTo>
                  <a:pt x="1251391" y="206635"/>
                </a:lnTo>
                <a:lnTo>
                  <a:pt x="1282633" y="229321"/>
                </a:lnTo>
                <a:lnTo>
                  <a:pt x="1325822" y="236932"/>
                </a:lnTo>
                <a:lnTo>
                  <a:pt x="1344980" y="235788"/>
                </a:lnTo>
                <a:lnTo>
                  <a:pt x="1361978" y="232411"/>
                </a:lnTo>
                <a:lnTo>
                  <a:pt x="1377426" y="226479"/>
                </a:lnTo>
                <a:lnTo>
                  <a:pt x="1390697" y="218889"/>
                </a:lnTo>
                <a:lnTo>
                  <a:pt x="1396323" y="214402"/>
                </a:lnTo>
                <a:lnTo>
                  <a:pt x="1328886" y="214402"/>
                </a:lnTo>
                <a:lnTo>
                  <a:pt x="1315667" y="210724"/>
                </a:lnTo>
                <a:lnTo>
                  <a:pt x="1308027" y="205408"/>
                </a:lnTo>
                <a:lnTo>
                  <a:pt x="1304467" y="201218"/>
                </a:lnTo>
                <a:lnTo>
                  <a:pt x="1301762" y="197624"/>
                </a:lnTo>
                <a:lnTo>
                  <a:pt x="1300568" y="190703"/>
                </a:lnTo>
                <a:lnTo>
                  <a:pt x="1300568" y="156565"/>
                </a:lnTo>
                <a:lnTo>
                  <a:pt x="1418755" y="156565"/>
                </a:lnTo>
                <a:lnTo>
                  <a:pt x="1418991" y="151351"/>
                </a:lnTo>
                <a:lnTo>
                  <a:pt x="1418350" y="138093"/>
                </a:lnTo>
                <a:lnTo>
                  <a:pt x="1417463" y="132905"/>
                </a:lnTo>
                <a:lnTo>
                  <a:pt x="1300581" y="132905"/>
                </a:lnTo>
                <a:lnTo>
                  <a:pt x="1300708" y="118914"/>
                </a:lnTo>
                <a:lnTo>
                  <a:pt x="1314399" y="80098"/>
                </a:lnTo>
                <a:lnTo>
                  <a:pt x="1326349" y="76958"/>
                </a:lnTo>
                <a:lnTo>
                  <a:pt x="1387702" y="76958"/>
                </a:lnTo>
                <a:lnTo>
                  <a:pt x="1378472" y="69556"/>
                </a:lnTo>
                <a:lnTo>
                  <a:pt x="1356365" y="60684"/>
                </a:lnTo>
                <a:lnTo>
                  <a:pt x="1328445" y="56667"/>
                </a:lnTo>
                <a:close/>
              </a:path>
              <a:path w="1586230" h="295275">
                <a:moveTo>
                  <a:pt x="1038424" y="68211"/>
                </a:moveTo>
                <a:lnTo>
                  <a:pt x="969759" y="68211"/>
                </a:lnTo>
                <a:lnTo>
                  <a:pt x="1019467" y="230441"/>
                </a:lnTo>
                <a:lnTo>
                  <a:pt x="1075613" y="230441"/>
                </a:lnTo>
                <a:lnTo>
                  <a:pt x="1095910" y="156565"/>
                </a:lnTo>
                <a:lnTo>
                  <a:pt x="1065923" y="156565"/>
                </a:lnTo>
                <a:lnTo>
                  <a:pt x="1038424" y="68211"/>
                </a:lnTo>
                <a:close/>
              </a:path>
              <a:path w="1586230" h="295275">
                <a:moveTo>
                  <a:pt x="1171060" y="132905"/>
                </a:moveTo>
                <a:lnTo>
                  <a:pt x="1102410" y="132905"/>
                </a:lnTo>
                <a:lnTo>
                  <a:pt x="1132738" y="230441"/>
                </a:lnTo>
                <a:lnTo>
                  <a:pt x="1187450" y="230441"/>
                </a:lnTo>
                <a:lnTo>
                  <a:pt x="1207767" y="156565"/>
                </a:lnTo>
                <a:lnTo>
                  <a:pt x="1178229" y="156565"/>
                </a:lnTo>
                <a:lnTo>
                  <a:pt x="1171060" y="132905"/>
                </a:lnTo>
                <a:close/>
              </a:path>
              <a:path w="1586230" h="295275">
                <a:moveTo>
                  <a:pt x="781278" y="182270"/>
                </a:moveTo>
                <a:lnTo>
                  <a:pt x="745578" y="213677"/>
                </a:lnTo>
                <a:lnTo>
                  <a:pt x="725297" y="214402"/>
                </a:lnTo>
                <a:lnTo>
                  <a:pt x="792731" y="214402"/>
                </a:lnTo>
                <a:lnTo>
                  <a:pt x="809726" y="182283"/>
                </a:lnTo>
                <a:lnTo>
                  <a:pt x="781278" y="182270"/>
                </a:lnTo>
                <a:close/>
              </a:path>
              <a:path w="1586230" h="295275">
                <a:moveTo>
                  <a:pt x="1384884" y="182270"/>
                </a:moveTo>
                <a:lnTo>
                  <a:pt x="1349184" y="213677"/>
                </a:lnTo>
                <a:lnTo>
                  <a:pt x="1328886" y="214402"/>
                </a:lnTo>
                <a:lnTo>
                  <a:pt x="1396323" y="214402"/>
                </a:lnTo>
                <a:lnTo>
                  <a:pt x="1413332" y="182283"/>
                </a:lnTo>
                <a:lnTo>
                  <a:pt x="1384884" y="182270"/>
                </a:lnTo>
                <a:close/>
              </a:path>
              <a:path w="1586230" h="295275">
                <a:moveTo>
                  <a:pt x="1149667" y="62306"/>
                </a:moveTo>
                <a:lnTo>
                  <a:pt x="1091692" y="62306"/>
                </a:lnTo>
                <a:lnTo>
                  <a:pt x="1065923" y="156565"/>
                </a:lnTo>
                <a:lnTo>
                  <a:pt x="1095910" y="156565"/>
                </a:lnTo>
                <a:lnTo>
                  <a:pt x="1102410" y="132905"/>
                </a:lnTo>
                <a:lnTo>
                  <a:pt x="1171060" y="132905"/>
                </a:lnTo>
                <a:lnTo>
                  <a:pt x="1149667" y="62306"/>
                </a:lnTo>
                <a:close/>
              </a:path>
              <a:path w="1586230" h="295275">
                <a:moveTo>
                  <a:pt x="1233690" y="62306"/>
                </a:moveTo>
                <a:lnTo>
                  <a:pt x="1203731" y="62306"/>
                </a:lnTo>
                <a:lnTo>
                  <a:pt x="1178229" y="156565"/>
                </a:lnTo>
                <a:lnTo>
                  <a:pt x="1207767" y="156565"/>
                </a:lnTo>
                <a:lnTo>
                  <a:pt x="1233690" y="62306"/>
                </a:lnTo>
                <a:close/>
              </a:path>
              <a:path w="1586230" h="295275">
                <a:moveTo>
                  <a:pt x="1036586" y="62306"/>
                </a:moveTo>
                <a:lnTo>
                  <a:pt x="945718" y="62306"/>
                </a:lnTo>
                <a:lnTo>
                  <a:pt x="912698" y="142367"/>
                </a:lnTo>
                <a:lnTo>
                  <a:pt x="939508" y="142367"/>
                </a:lnTo>
                <a:lnTo>
                  <a:pt x="969759" y="68211"/>
                </a:lnTo>
                <a:lnTo>
                  <a:pt x="1038424" y="68211"/>
                </a:lnTo>
                <a:lnTo>
                  <a:pt x="1036586" y="62306"/>
                </a:lnTo>
                <a:close/>
              </a:path>
              <a:path w="1586230" h="295275">
                <a:moveTo>
                  <a:pt x="784125" y="76968"/>
                </a:moveTo>
                <a:lnTo>
                  <a:pt x="722745" y="76968"/>
                </a:lnTo>
                <a:lnTo>
                  <a:pt x="729286" y="78280"/>
                </a:lnTo>
                <a:lnTo>
                  <a:pt x="734783" y="81800"/>
                </a:lnTo>
                <a:lnTo>
                  <a:pt x="741083" y="88226"/>
                </a:lnTo>
                <a:lnTo>
                  <a:pt x="744727" y="100393"/>
                </a:lnTo>
                <a:lnTo>
                  <a:pt x="746493" y="110109"/>
                </a:lnTo>
                <a:lnTo>
                  <a:pt x="746356" y="118914"/>
                </a:lnTo>
                <a:lnTo>
                  <a:pt x="746277" y="132905"/>
                </a:lnTo>
                <a:lnTo>
                  <a:pt x="813940" y="132905"/>
                </a:lnTo>
                <a:lnTo>
                  <a:pt x="811753" y="120368"/>
                </a:lnTo>
                <a:lnTo>
                  <a:pt x="804786" y="101752"/>
                </a:lnTo>
                <a:lnTo>
                  <a:pt x="791960" y="83254"/>
                </a:lnTo>
                <a:lnTo>
                  <a:pt x="784125" y="76968"/>
                </a:lnTo>
                <a:close/>
              </a:path>
              <a:path w="1586230" h="295275">
                <a:moveTo>
                  <a:pt x="1387702" y="76958"/>
                </a:moveTo>
                <a:lnTo>
                  <a:pt x="1326349" y="76958"/>
                </a:lnTo>
                <a:lnTo>
                  <a:pt x="1332898" y="78280"/>
                </a:lnTo>
                <a:lnTo>
                  <a:pt x="1338376" y="81800"/>
                </a:lnTo>
                <a:lnTo>
                  <a:pt x="1344676" y="88226"/>
                </a:lnTo>
                <a:lnTo>
                  <a:pt x="1348323" y="100393"/>
                </a:lnTo>
                <a:lnTo>
                  <a:pt x="1350038" y="109904"/>
                </a:lnTo>
                <a:lnTo>
                  <a:pt x="1349949" y="118914"/>
                </a:lnTo>
                <a:lnTo>
                  <a:pt x="1349883" y="132905"/>
                </a:lnTo>
                <a:lnTo>
                  <a:pt x="1417463" y="132905"/>
                </a:lnTo>
                <a:lnTo>
                  <a:pt x="1415320" y="120368"/>
                </a:lnTo>
                <a:lnTo>
                  <a:pt x="1408391" y="101752"/>
                </a:lnTo>
                <a:lnTo>
                  <a:pt x="1395552" y="83254"/>
                </a:lnTo>
                <a:lnTo>
                  <a:pt x="1387702" y="76958"/>
                </a:lnTo>
                <a:close/>
              </a:path>
              <a:path w="1586230" h="295275">
                <a:moveTo>
                  <a:pt x="1502321" y="0"/>
                </a:moveTo>
                <a:lnTo>
                  <a:pt x="1438617" y="0"/>
                </a:lnTo>
                <a:lnTo>
                  <a:pt x="1438617" y="230441"/>
                </a:lnTo>
                <a:lnTo>
                  <a:pt x="1502321" y="230441"/>
                </a:lnTo>
                <a:lnTo>
                  <a:pt x="1502321" y="0"/>
                </a:lnTo>
                <a:close/>
              </a:path>
              <a:path w="1586230" h="295275">
                <a:moveTo>
                  <a:pt x="1585912" y="0"/>
                </a:moveTo>
                <a:lnTo>
                  <a:pt x="1522209" y="0"/>
                </a:lnTo>
                <a:lnTo>
                  <a:pt x="1522209" y="230441"/>
                </a:lnTo>
                <a:lnTo>
                  <a:pt x="1585912" y="230441"/>
                </a:lnTo>
                <a:lnTo>
                  <a:pt x="1585912" y="0"/>
                </a:lnTo>
                <a:close/>
              </a:path>
            </a:pathLst>
          </a:custGeom>
          <a:solidFill>
            <a:srgbClr val="ED30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5815" y="8624709"/>
            <a:ext cx="6229985" cy="823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60"/>
              </a:lnSpc>
              <a:spcBef>
                <a:spcPts val="100"/>
              </a:spcBef>
            </a:pPr>
            <a:r>
              <a:rPr sz="2100" b="1" spc="-95" dirty="0">
                <a:solidFill>
                  <a:srgbClr val="ED3023"/>
                </a:solidFill>
                <a:latin typeface="Calibri"/>
                <a:cs typeface="Calibri"/>
              </a:rPr>
              <a:t>BEAT</a:t>
            </a:r>
            <a:r>
              <a:rPr sz="2100" b="1" spc="-160" dirty="0">
                <a:solidFill>
                  <a:srgbClr val="ED3023"/>
                </a:solidFill>
                <a:latin typeface="Calibri"/>
                <a:cs typeface="Calibri"/>
              </a:rPr>
              <a:t> </a:t>
            </a:r>
            <a:r>
              <a:rPr sz="2100" b="1" spc="-40" dirty="0">
                <a:solidFill>
                  <a:srgbClr val="ED3023"/>
                </a:solidFill>
                <a:latin typeface="Calibri"/>
                <a:cs typeface="Calibri"/>
              </a:rPr>
              <a:t>THE</a:t>
            </a:r>
            <a:r>
              <a:rPr sz="2100" b="1" spc="-155" dirty="0">
                <a:solidFill>
                  <a:srgbClr val="ED3023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ED3023"/>
                </a:solidFill>
                <a:latin typeface="Calibri"/>
                <a:cs typeface="Calibri"/>
              </a:rPr>
              <a:t>HEAT: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ts val="2360"/>
              </a:lnSpc>
            </a:pPr>
            <a:r>
              <a:rPr sz="2100" b="1" dirty="0">
                <a:solidFill>
                  <a:srgbClr val="231F20"/>
                </a:solidFill>
                <a:latin typeface="Calibri"/>
                <a:cs typeface="Calibri"/>
              </a:rPr>
              <a:t>KEY</a:t>
            </a:r>
            <a:r>
              <a:rPr sz="2100" b="1" spc="-1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100" b="1" spc="-25" dirty="0">
                <a:solidFill>
                  <a:srgbClr val="231F20"/>
                </a:solidFill>
                <a:latin typeface="Calibri"/>
                <a:cs typeface="Calibri"/>
              </a:rPr>
              <a:t>STEPS</a:t>
            </a:r>
            <a:r>
              <a:rPr sz="2100" b="1" spc="-1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100" b="1" spc="-85" dirty="0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r>
              <a:rPr sz="2100" b="1" spc="-1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100" b="1" spc="-105" dirty="0">
                <a:solidFill>
                  <a:srgbClr val="231F20"/>
                </a:solidFill>
                <a:latin typeface="Calibri"/>
                <a:cs typeface="Calibri"/>
              </a:rPr>
              <a:t>CHOOSING</a:t>
            </a:r>
            <a:r>
              <a:rPr sz="2100" b="1" spc="-1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100" b="1" spc="-3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2100" b="1" spc="-1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100" b="1" spc="-85" dirty="0">
                <a:solidFill>
                  <a:srgbClr val="231F20"/>
                </a:solidFill>
                <a:latin typeface="Calibri"/>
                <a:cs typeface="Calibri"/>
              </a:rPr>
              <a:t>RIGHT</a:t>
            </a:r>
            <a:r>
              <a:rPr sz="2100" b="1" spc="-1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100" b="1" spc="-120" dirty="0">
                <a:solidFill>
                  <a:srgbClr val="231F20"/>
                </a:solidFill>
                <a:latin typeface="Calibri"/>
                <a:cs typeface="Calibri"/>
              </a:rPr>
              <a:t>HARD</a:t>
            </a:r>
            <a:r>
              <a:rPr sz="2100" b="1" spc="-1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100" b="1" spc="-135" dirty="0">
                <a:solidFill>
                  <a:srgbClr val="231F20"/>
                </a:solidFill>
                <a:latin typeface="Calibri"/>
                <a:cs typeface="Calibri"/>
              </a:rPr>
              <a:t>HAT</a:t>
            </a:r>
            <a:r>
              <a:rPr sz="2100" b="1" spc="-1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100" b="1" spc="-80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2100" b="1" spc="-1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100" b="1" spc="-85" dirty="0">
                <a:solidFill>
                  <a:srgbClr val="231F20"/>
                </a:solidFill>
                <a:latin typeface="Calibri"/>
                <a:cs typeface="Calibri"/>
              </a:rPr>
              <a:t>SUMMER</a:t>
            </a:r>
            <a:endParaRPr sz="2100">
              <a:latin typeface="Calibri"/>
              <a:cs typeface="Calibri"/>
            </a:endParaRPr>
          </a:p>
          <a:p>
            <a:pPr marL="76835">
              <a:lnSpc>
                <a:spcPct val="100000"/>
              </a:lnSpc>
              <a:spcBef>
                <a:spcPts val="125"/>
              </a:spcBef>
            </a:pPr>
            <a:r>
              <a:rPr sz="1200" b="0" dirty="0">
                <a:latin typeface="Museo 300"/>
                <a:cs typeface="Museo 300"/>
              </a:rPr>
              <a:t>e-Guide</a:t>
            </a:r>
            <a:r>
              <a:rPr sz="1200" b="0" spc="160" dirty="0">
                <a:latin typeface="Museo 300"/>
                <a:cs typeface="Museo 300"/>
              </a:rPr>
              <a:t> </a:t>
            </a:r>
            <a:r>
              <a:rPr sz="1200" b="0" dirty="0">
                <a:latin typeface="Museo 300"/>
                <a:cs typeface="Museo 300"/>
              </a:rPr>
              <a:t>presented</a:t>
            </a:r>
            <a:r>
              <a:rPr sz="1200" b="0" spc="165" dirty="0">
                <a:latin typeface="Museo 300"/>
                <a:cs typeface="Museo 300"/>
              </a:rPr>
              <a:t> </a:t>
            </a:r>
            <a:r>
              <a:rPr sz="1200" b="0" dirty="0">
                <a:latin typeface="Museo 300"/>
                <a:cs typeface="Museo 300"/>
              </a:rPr>
              <a:t>by</a:t>
            </a:r>
            <a:r>
              <a:rPr sz="1200" b="0" spc="170" dirty="0">
                <a:latin typeface="Museo 300"/>
                <a:cs typeface="Museo 300"/>
              </a:rPr>
              <a:t> </a:t>
            </a:r>
            <a:r>
              <a:rPr sz="1200" b="0" dirty="0">
                <a:latin typeface="Museo 300"/>
                <a:cs typeface="Museo 300"/>
              </a:rPr>
              <a:t>Total</a:t>
            </a:r>
            <a:r>
              <a:rPr sz="1200" b="0" spc="170" dirty="0">
                <a:latin typeface="Museo 300"/>
                <a:cs typeface="Museo 300"/>
              </a:rPr>
              <a:t> </a:t>
            </a:r>
            <a:r>
              <a:rPr sz="1200" b="0" spc="-10" dirty="0">
                <a:latin typeface="Museo 300"/>
                <a:cs typeface="Museo 300"/>
              </a:rPr>
              <a:t>Safety</a:t>
            </a:r>
            <a:endParaRPr sz="1200">
              <a:latin typeface="Museo 300"/>
              <a:cs typeface="Museo 300"/>
            </a:endParaRPr>
          </a:p>
        </p:txBody>
      </p:sp>
      <p:pic>
        <p:nvPicPr>
          <p:cNvPr id="5" name="object 5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5691" y="68105"/>
            <a:ext cx="1192028" cy="43097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14958" y="382244"/>
            <a:ext cx="4438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Museo 300"/>
                <a:cs typeface="Museo 300"/>
                <a:hlinkClick r:id="rId3"/>
              </a:rPr>
              <a:t>presents</a:t>
            </a:r>
            <a:endParaRPr sz="800">
              <a:latin typeface="Museo 300"/>
              <a:cs typeface="Museo 3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197499"/>
            <a:ext cx="7772400" cy="5917565"/>
            <a:chOff x="0" y="4141228"/>
            <a:chExt cx="7772400" cy="5917565"/>
          </a:xfrm>
        </p:grpSpPr>
        <p:sp>
          <p:nvSpPr>
            <p:cNvPr id="3" name="object 3"/>
            <p:cNvSpPr/>
            <p:nvPr/>
          </p:nvSpPr>
          <p:spPr>
            <a:xfrm>
              <a:off x="0" y="4141228"/>
              <a:ext cx="7772400" cy="5917565"/>
            </a:xfrm>
            <a:custGeom>
              <a:avLst/>
              <a:gdLst/>
              <a:ahLst/>
              <a:cxnLst/>
              <a:rect l="l" t="t" r="r" b="b"/>
              <a:pathLst>
                <a:path w="7772400" h="5917565">
                  <a:moveTo>
                    <a:pt x="0" y="5917171"/>
                  </a:moveTo>
                  <a:lnTo>
                    <a:pt x="7772400" y="5917171"/>
                  </a:lnTo>
                  <a:lnTo>
                    <a:pt x="7772400" y="0"/>
                  </a:lnTo>
                  <a:lnTo>
                    <a:pt x="0" y="0"/>
                  </a:lnTo>
                  <a:lnTo>
                    <a:pt x="0" y="5917171"/>
                  </a:lnTo>
                  <a:close/>
                </a:path>
              </a:pathLst>
            </a:custGeom>
            <a:solidFill>
              <a:srgbClr val="C0C0C0">
                <a:alpha val="2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27785" y="5743447"/>
              <a:ext cx="1902460" cy="2614295"/>
            </a:xfrm>
            <a:custGeom>
              <a:avLst/>
              <a:gdLst/>
              <a:ahLst/>
              <a:cxnLst/>
              <a:rect l="l" t="t" r="r" b="b"/>
              <a:pathLst>
                <a:path w="1902460" h="2614295">
                  <a:moveTo>
                    <a:pt x="1141247" y="0"/>
                  </a:moveTo>
                  <a:lnTo>
                    <a:pt x="760831" y="0"/>
                  </a:lnTo>
                  <a:lnTo>
                    <a:pt x="380415" y="0"/>
                  </a:lnTo>
                  <a:lnTo>
                    <a:pt x="0" y="0"/>
                  </a:lnTo>
                  <a:lnTo>
                    <a:pt x="0" y="2614168"/>
                  </a:lnTo>
                  <a:lnTo>
                    <a:pt x="380415" y="2614168"/>
                  </a:lnTo>
                  <a:lnTo>
                    <a:pt x="380415" y="2010905"/>
                  </a:lnTo>
                  <a:lnTo>
                    <a:pt x="760831" y="2010905"/>
                  </a:lnTo>
                  <a:lnTo>
                    <a:pt x="760831" y="1407629"/>
                  </a:lnTo>
                  <a:lnTo>
                    <a:pt x="1141247" y="1407629"/>
                  </a:lnTo>
                  <a:lnTo>
                    <a:pt x="1141247" y="0"/>
                  </a:lnTo>
                  <a:close/>
                </a:path>
                <a:path w="1902460" h="2614295">
                  <a:moveTo>
                    <a:pt x="1902091" y="0"/>
                  </a:moveTo>
                  <a:lnTo>
                    <a:pt x="1521675" y="0"/>
                  </a:lnTo>
                  <a:lnTo>
                    <a:pt x="1141260" y="0"/>
                  </a:lnTo>
                  <a:lnTo>
                    <a:pt x="1141260" y="804367"/>
                  </a:lnTo>
                  <a:lnTo>
                    <a:pt x="1521675" y="804367"/>
                  </a:lnTo>
                  <a:lnTo>
                    <a:pt x="1521675" y="402183"/>
                  </a:lnTo>
                  <a:lnTo>
                    <a:pt x="1902091" y="402183"/>
                  </a:lnTo>
                  <a:lnTo>
                    <a:pt x="1902091" y="0"/>
                  </a:lnTo>
                  <a:close/>
                </a:path>
              </a:pathLst>
            </a:custGeom>
            <a:solidFill>
              <a:srgbClr val="FFC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08201" y="5743447"/>
              <a:ext cx="3043555" cy="2614295"/>
            </a:xfrm>
            <a:custGeom>
              <a:avLst/>
              <a:gdLst/>
              <a:ahLst/>
              <a:cxnLst/>
              <a:rect l="l" t="t" r="r" b="b"/>
              <a:pathLst>
                <a:path w="3043554" h="2614295">
                  <a:moveTo>
                    <a:pt x="760831" y="1407629"/>
                  </a:moveTo>
                  <a:lnTo>
                    <a:pt x="380415" y="1407629"/>
                  </a:lnTo>
                  <a:lnTo>
                    <a:pt x="380415" y="2010905"/>
                  </a:lnTo>
                  <a:lnTo>
                    <a:pt x="0" y="2010905"/>
                  </a:lnTo>
                  <a:lnTo>
                    <a:pt x="0" y="2614168"/>
                  </a:lnTo>
                  <a:lnTo>
                    <a:pt x="380415" y="2614168"/>
                  </a:lnTo>
                  <a:lnTo>
                    <a:pt x="760831" y="2614168"/>
                  </a:lnTo>
                  <a:lnTo>
                    <a:pt x="760831" y="1407629"/>
                  </a:lnTo>
                  <a:close/>
                </a:path>
                <a:path w="3043554" h="2614295">
                  <a:moveTo>
                    <a:pt x="3043339" y="0"/>
                  </a:moveTo>
                  <a:lnTo>
                    <a:pt x="2662923" y="0"/>
                  </a:lnTo>
                  <a:lnTo>
                    <a:pt x="2282507" y="0"/>
                  </a:lnTo>
                  <a:lnTo>
                    <a:pt x="1902091" y="0"/>
                  </a:lnTo>
                  <a:lnTo>
                    <a:pt x="1521675" y="0"/>
                  </a:lnTo>
                  <a:lnTo>
                    <a:pt x="1521675" y="402183"/>
                  </a:lnTo>
                  <a:lnTo>
                    <a:pt x="1141260" y="402183"/>
                  </a:lnTo>
                  <a:lnTo>
                    <a:pt x="1141260" y="804367"/>
                  </a:lnTo>
                  <a:lnTo>
                    <a:pt x="760844" y="804367"/>
                  </a:lnTo>
                  <a:lnTo>
                    <a:pt x="760844" y="2010905"/>
                  </a:lnTo>
                  <a:lnTo>
                    <a:pt x="1141260" y="2010905"/>
                  </a:lnTo>
                  <a:lnTo>
                    <a:pt x="1141260" y="1407629"/>
                  </a:lnTo>
                  <a:lnTo>
                    <a:pt x="1521675" y="1407629"/>
                  </a:lnTo>
                  <a:lnTo>
                    <a:pt x="1521675" y="1206538"/>
                  </a:lnTo>
                  <a:lnTo>
                    <a:pt x="1902091" y="1206538"/>
                  </a:lnTo>
                  <a:lnTo>
                    <a:pt x="1902091" y="804367"/>
                  </a:lnTo>
                  <a:lnTo>
                    <a:pt x="2282507" y="804367"/>
                  </a:lnTo>
                  <a:lnTo>
                    <a:pt x="2282507" y="603275"/>
                  </a:lnTo>
                  <a:lnTo>
                    <a:pt x="2662923" y="603275"/>
                  </a:lnTo>
                  <a:lnTo>
                    <a:pt x="2662923" y="201091"/>
                  </a:lnTo>
                  <a:lnTo>
                    <a:pt x="3043339" y="201091"/>
                  </a:lnTo>
                  <a:lnTo>
                    <a:pt x="3043339" y="0"/>
                  </a:lnTo>
                  <a:close/>
                </a:path>
              </a:pathLst>
            </a:custGeom>
            <a:solidFill>
              <a:srgbClr val="F3A6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69045" y="5743447"/>
              <a:ext cx="4185920" cy="2614295"/>
            </a:xfrm>
            <a:custGeom>
              <a:avLst/>
              <a:gdLst/>
              <a:ahLst/>
              <a:cxnLst/>
              <a:rect l="l" t="t" r="r" b="b"/>
              <a:pathLst>
                <a:path w="4185920" h="2614295">
                  <a:moveTo>
                    <a:pt x="4185462" y="0"/>
                  </a:moveTo>
                  <a:lnTo>
                    <a:pt x="4185462" y="0"/>
                  </a:lnTo>
                  <a:lnTo>
                    <a:pt x="2282494" y="0"/>
                  </a:lnTo>
                  <a:lnTo>
                    <a:pt x="2282494" y="201091"/>
                  </a:lnTo>
                  <a:lnTo>
                    <a:pt x="1902079" y="201091"/>
                  </a:lnTo>
                  <a:lnTo>
                    <a:pt x="1902079" y="603275"/>
                  </a:lnTo>
                  <a:lnTo>
                    <a:pt x="1521663" y="603275"/>
                  </a:lnTo>
                  <a:lnTo>
                    <a:pt x="1521663" y="804367"/>
                  </a:lnTo>
                  <a:lnTo>
                    <a:pt x="1141247" y="804367"/>
                  </a:lnTo>
                  <a:lnTo>
                    <a:pt x="1141247" y="1206538"/>
                  </a:lnTo>
                  <a:lnTo>
                    <a:pt x="760831" y="1206538"/>
                  </a:lnTo>
                  <a:lnTo>
                    <a:pt x="760831" y="1407629"/>
                  </a:lnTo>
                  <a:lnTo>
                    <a:pt x="380415" y="1407629"/>
                  </a:lnTo>
                  <a:lnTo>
                    <a:pt x="380415" y="2010905"/>
                  </a:lnTo>
                  <a:lnTo>
                    <a:pt x="0" y="2010905"/>
                  </a:lnTo>
                  <a:lnTo>
                    <a:pt x="0" y="2614168"/>
                  </a:lnTo>
                  <a:lnTo>
                    <a:pt x="380415" y="2614168"/>
                  </a:lnTo>
                  <a:lnTo>
                    <a:pt x="760831" y="2614168"/>
                  </a:lnTo>
                  <a:lnTo>
                    <a:pt x="760831" y="2211997"/>
                  </a:lnTo>
                  <a:lnTo>
                    <a:pt x="1141247" y="2211997"/>
                  </a:lnTo>
                  <a:lnTo>
                    <a:pt x="1141247" y="1809813"/>
                  </a:lnTo>
                  <a:lnTo>
                    <a:pt x="1521663" y="1809813"/>
                  </a:lnTo>
                  <a:lnTo>
                    <a:pt x="1521663" y="1608721"/>
                  </a:lnTo>
                  <a:lnTo>
                    <a:pt x="1902079" y="1608721"/>
                  </a:lnTo>
                  <a:lnTo>
                    <a:pt x="1902079" y="1407629"/>
                  </a:lnTo>
                  <a:lnTo>
                    <a:pt x="2282494" y="1407629"/>
                  </a:lnTo>
                  <a:lnTo>
                    <a:pt x="2282494" y="1005471"/>
                  </a:lnTo>
                  <a:lnTo>
                    <a:pt x="2662910" y="1005471"/>
                  </a:lnTo>
                  <a:lnTo>
                    <a:pt x="2662910" y="804367"/>
                  </a:lnTo>
                  <a:lnTo>
                    <a:pt x="3043326" y="804367"/>
                  </a:lnTo>
                  <a:lnTo>
                    <a:pt x="3043326" y="603275"/>
                  </a:lnTo>
                  <a:lnTo>
                    <a:pt x="3423742" y="603275"/>
                  </a:lnTo>
                  <a:lnTo>
                    <a:pt x="3423742" y="402183"/>
                  </a:lnTo>
                  <a:lnTo>
                    <a:pt x="3804158" y="402183"/>
                  </a:lnTo>
                  <a:lnTo>
                    <a:pt x="3804158" y="201091"/>
                  </a:lnTo>
                  <a:lnTo>
                    <a:pt x="4185462" y="201091"/>
                  </a:lnTo>
                  <a:lnTo>
                    <a:pt x="4185462" y="0"/>
                  </a:lnTo>
                  <a:close/>
                </a:path>
              </a:pathLst>
            </a:custGeom>
            <a:solidFill>
              <a:srgbClr val="F36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29877" y="5754128"/>
              <a:ext cx="4185920" cy="2603500"/>
            </a:xfrm>
            <a:custGeom>
              <a:avLst/>
              <a:gdLst/>
              <a:ahLst/>
              <a:cxnLst/>
              <a:rect l="l" t="t" r="r" b="b"/>
              <a:pathLst>
                <a:path w="4185920" h="2603500">
                  <a:moveTo>
                    <a:pt x="4185462" y="0"/>
                  </a:moveTo>
                  <a:lnTo>
                    <a:pt x="3805047" y="0"/>
                  </a:lnTo>
                  <a:lnTo>
                    <a:pt x="3424631" y="0"/>
                  </a:lnTo>
                  <a:lnTo>
                    <a:pt x="3424631" y="190500"/>
                  </a:lnTo>
                  <a:lnTo>
                    <a:pt x="3043326" y="190500"/>
                  </a:lnTo>
                  <a:lnTo>
                    <a:pt x="3043326" y="393700"/>
                  </a:lnTo>
                  <a:lnTo>
                    <a:pt x="2662910" y="393700"/>
                  </a:lnTo>
                  <a:lnTo>
                    <a:pt x="2662910" y="596900"/>
                  </a:lnTo>
                  <a:lnTo>
                    <a:pt x="2282494" y="596900"/>
                  </a:lnTo>
                  <a:lnTo>
                    <a:pt x="2282494" y="800100"/>
                  </a:lnTo>
                  <a:lnTo>
                    <a:pt x="1902079" y="800100"/>
                  </a:lnTo>
                  <a:lnTo>
                    <a:pt x="1902079" y="1003300"/>
                  </a:lnTo>
                  <a:lnTo>
                    <a:pt x="1521663" y="1003300"/>
                  </a:lnTo>
                  <a:lnTo>
                    <a:pt x="1521663" y="1396987"/>
                  </a:lnTo>
                  <a:lnTo>
                    <a:pt x="1141247" y="1396987"/>
                  </a:lnTo>
                  <a:lnTo>
                    <a:pt x="1141247" y="1600187"/>
                  </a:lnTo>
                  <a:lnTo>
                    <a:pt x="760831" y="1600187"/>
                  </a:lnTo>
                  <a:lnTo>
                    <a:pt x="760831" y="1803387"/>
                  </a:lnTo>
                  <a:lnTo>
                    <a:pt x="380415" y="1803387"/>
                  </a:lnTo>
                  <a:lnTo>
                    <a:pt x="380415" y="2209787"/>
                  </a:lnTo>
                  <a:lnTo>
                    <a:pt x="0" y="2209787"/>
                  </a:lnTo>
                  <a:lnTo>
                    <a:pt x="0" y="2603487"/>
                  </a:lnTo>
                  <a:lnTo>
                    <a:pt x="4185462" y="2603487"/>
                  </a:lnTo>
                  <a:lnTo>
                    <a:pt x="4185462" y="0"/>
                  </a:lnTo>
                  <a:close/>
                </a:path>
              </a:pathLst>
            </a:custGeom>
            <a:solidFill>
              <a:srgbClr val="ED30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27790" y="5749862"/>
              <a:ext cx="0" cy="194945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194678"/>
                  </a:moveTo>
                  <a:lnTo>
                    <a:pt x="0" y="0"/>
                  </a:lnTo>
                </a:path>
              </a:pathLst>
            </a:custGeom>
            <a:ln w="1282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7790" y="5944538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091"/>
                  </a:moveTo>
                  <a:lnTo>
                    <a:pt x="0" y="0"/>
                  </a:lnTo>
                </a:path>
              </a:pathLst>
            </a:custGeom>
            <a:ln w="1282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27790" y="6145627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091"/>
                  </a:moveTo>
                  <a:lnTo>
                    <a:pt x="0" y="0"/>
                  </a:lnTo>
                </a:path>
              </a:pathLst>
            </a:custGeom>
            <a:ln w="1282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7790" y="6346718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091"/>
                  </a:moveTo>
                  <a:lnTo>
                    <a:pt x="0" y="0"/>
                  </a:lnTo>
                </a:path>
              </a:pathLst>
            </a:custGeom>
            <a:ln w="1282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27790" y="6547807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091"/>
                  </a:moveTo>
                  <a:lnTo>
                    <a:pt x="0" y="0"/>
                  </a:lnTo>
                </a:path>
              </a:pathLst>
            </a:custGeom>
            <a:ln w="1282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27790" y="6748896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091"/>
                  </a:moveTo>
                  <a:lnTo>
                    <a:pt x="0" y="0"/>
                  </a:lnTo>
                </a:path>
              </a:pathLst>
            </a:custGeom>
            <a:ln w="1282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27790" y="6949986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091"/>
                  </a:moveTo>
                  <a:lnTo>
                    <a:pt x="0" y="0"/>
                  </a:lnTo>
                </a:path>
              </a:pathLst>
            </a:custGeom>
            <a:ln w="1282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27790" y="7151076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091"/>
                  </a:moveTo>
                  <a:lnTo>
                    <a:pt x="0" y="0"/>
                  </a:lnTo>
                </a:path>
              </a:pathLst>
            </a:custGeom>
            <a:ln w="1282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27790" y="7352165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091"/>
                  </a:moveTo>
                  <a:lnTo>
                    <a:pt x="0" y="0"/>
                  </a:lnTo>
                </a:path>
              </a:pathLst>
            </a:custGeom>
            <a:ln w="1282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27790" y="7553255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091"/>
                  </a:moveTo>
                  <a:lnTo>
                    <a:pt x="0" y="0"/>
                  </a:lnTo>
                </a:path>
              </a:pathLst>
            </a:custGeom>
            <a:ln w="1282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27790" y="7754344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091"/>
                  </a:moveTo>
                  <a:lnTo>
                    <a:pt x="0" y="0"/>
                  </a:lnTo>
                </a:path>
              </a:pathLst>
            </a:custGeom>
            <a:ln w="1282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27790" y="7955434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091"/>
                  </a:moveTo>
                  <a:lnTo>
                    <a:pt x="0" y="0"/>
                  </a:lnTo>
                </a:path>
              </a:pathLst>
            </a:custGeom>
            <a:ln w="1282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27790" y="8156524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091"/>
                  </a:moveTo>
                  <a:lnTo>
                    <a:pt x="0" y="0"/>
                  </a:lnTo>
                </a:path>
              </a:pathLst>
            </a:custGeom>
            <a:ln w="1282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21371" y="5737046"/>
              <a:ext cx="6094095" cy="13335"/>
            </a:xfrm>
            <a:custGeom>
              <a:avLst/>
              <a:gdLst/>
              <a:ahLst/>
              <a:cxnLst/>
              <a:rect l="l" t="t" r="r" b="b"/>
              <a:pathLst>
                <a:path w="6094095" h="13335">
                  <a:moveTo>
                    <a:pt x="3810571" y="0"/>
                  </a:moveTo>
                  <a:lnTo>
                    <a:pt x="3810571" y="0"/>
                  </a:lnTo>
                  <a:lnTo>
                    <a:pt x="0" y="0"/>
                  </a:lnTo>
                  <a:lnTo>
                    <a:pt x="0" y="12827"/>
                  </a:lnTo>
                  <a:lnTo>
                    <a:pt x="3810571" y="12827"/>
                  </a:lnTo>
                  <a:lnTo>
                    <a:pt x="3810571" y="0"/>
                  </a:lnTo>
                  <a:close/>
                </a:path>
                <a:path w="6094095" h="13335">
                  <a:moveTo>
                    <a:pt x="6093968" y="0"/>
                  </a:moveTo>
                  <a:lnTo>
                    <a:pt x="6093968" y="0"/>
                  </a:lnTo>
                  <a:lnTo>
                    <a:pt x="3810584" y="0"/>
                  </a:lnTo>
                  <a:lnTo>
                    <a:pt x="3810584" y="12827"/>
                  </a:lnTo>
                  <a:lnTo>
                    <a:pt x="6093968" y="12827"/>
                  </a:lnTo>
                  <a:lnTo>
                    <a:pt x="609396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50400" y="742177"/>
            <a:ext cx="6089650" cy="3033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300"/>
              </a:lnSpc>
              <a:spcBef>
                <a:spcPts val="100"/>
              </a:spcBef>
            </a:pPr>
            <a:r>
              <a:rPr sz="900" spc="-25" dirty="0">
                <a:solidFill>
                  <a:srgbClr val="404040"/>
                </a:solidFill>
                <a:latin typeface="Lucida Sans"/>
                <a:cs typeface="Lucida Sans"/>
              </a:rPr>
              <a:t>Excessive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heat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is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dirty="0">
                <a:solidFill>
                  <a:srgbClr val="404040"/>
                </a:solidFill>
                <a:latin typeface="Lucida Sans"/>
                <a:cs typeface="Lucida Sans"/>
              </a:rPr>
              <a:t>a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threat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to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safety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of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60" dirty="0">
                <a:solidFill>
                  <a:srgbClr val="404040"/>
                </a:solidFill>
                <a:latin typeface="Lucida Sans"/>
                <a:cs typeface="Lucida Sans"/>
              </a:rPr>
              <a:t>workers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04" dirty="0">
                <a:solidFill>
                  <a:srgbClr val="404040"/>
                </a:solidFill>
                <a:latin typeface="Lucida Sans"/>
                <a:cs typeface="Lucida Sans"/>
              </a:rPr>
              <a:t>—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especially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those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60" dirty="0">
                <a:solidFill>
                  <a:srgbClr val="404040"/>
                </a:solidFill>
                <a:latin typeface="Lucida Sans"/>
                <a:cs typeface="Lucida Sans"/>
              </a:rPr>
              <a:t>working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outside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in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construction,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5" dirty="0">
                <a:solidFill>
                  <a:srgbClr val="404040"/>
                </a:solidFill>
                <a:latin typeface="Lucida Sans"/>
                <a:cs typeface="Lucida Sans"/>
              </a:rPr>
              <a:t>oil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and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0" dirty="0">
                <a:solidFill>
                  <a:srgbClr val="404040"/>
                </a:solidFill>
                <a:latin typeface="Lucida Sans"/>
                <a:cs typeface="Lucida Sans"/>
              </a:rPr>
              <a:t>gas,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agriculture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and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Lucida Sans"/>
                <a:cs typeface="Lucida Sans"/>
              </a:rPr>
              <a:t>similar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Lucida Sans"/>
                <a:cs typeface="Lucida Sans"/>
              </a:rPr>
              <a:t>industries.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5" dirty="0">
                <a:solidFill>
                  <a:srgbClr val="404040"/>
                </a:solidFill>
                <a:latin typeface="Lucida Sans"/>
                <a:cs typeface="Lucida Sans"/>
              </a:rPr>
              <a:t>If</a:t>
            </a:r>
            <a:r>
              <a:rPr sz="9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their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bodies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cannot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release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heat</a:t>
            </a:r>
            <a:r>
              <a:rPr sz="9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Lucida Sans"/>
                <a:cs typeface="Lucida Sans"/>
              </a:rPr>
              <a:t>as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Lucida Sans"/>
                <a:cs typeface="Lucida Sans"/>
              </a:rPr>
              <a:t>quickly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Lucida Sans"/>
                <a:cs typeface="Lucida Sans"/>
              </a:rPr>
              <a:t>as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it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accumulates,</a:t>
            </a:r>
            <a:r>
              <a:rPr sz="9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60" dirty="0">
                <a:solidFill>
                  <a:srgbClr val="404040"/>
                </a:solidFill>
                <a:latin typeface="Lucida Sans"/>
                <a:cs typeface="Lucida Sans"/>
              </a:rPr>
              <a:t>workers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Lucida Sans"/>
                <a:cs typeface="Lucida Sans"/>
              </a:rPr>
              <a:t>can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0" dirty="0">
                <a:solidFill>
                  <a:srgbClr val="404040"/>
                </a:solidFill>
                <a:latin typeface="Lucida Sans"/>
                <a:cs typeface="Lucida Sans"/>
              </a:rPr>
              <a:t>face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numerous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health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60" dirty="0">
                <a:solidFill>
                  <a:srgbClr val="404040"/>
                </a:solidFill>
                <a:latin typeface="Lucida Sans"/>
                <a:cs typeface="Lucida Sans"/>
              </a:rPr>
              <a:t>risks,</a:t>
            </a:r>
            <a:r>
              <a:rPr sz="9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5" dirty="0">
                <a:solidFill>
                  <a:srgbClr val="404040"/>
                </a:solidFill>
                <a:latin typeface="Lucida Sans"/>
                <a:cs typeface="Lucida Sans"/>
              </a:rPr>
              <a:t>such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Lucida Sans"/>
                <a:cs typeface="Lucida Sans"/>
              </a:rPr>
              <a:t>as</a:t>
            </a:r>
            <a:r>
              <a:rPr sz="9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fatigue,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Lucida Sans"/>
                <a:cs typeface="Lucida Sans"/>
              </a:rPr>
              <a:t>fainting,</a:t>
            </a:r>
            <a:r>
              <a:rPr sz="9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cardiovascular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issues,</a:t>
            </a:r>
            <a:r>
              <a:rPr sz="9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Lucida Sans"/>
                <a:cs typeface="Lucida Sans"/>
              </a:rPr>
              <a:t>impaired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judgment</a:t>
            </a:r>
            <a:r>
              <a:rPr sz="9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and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other</a:t>
            </a:r>
            <a:r>
              <a:rPr sz="9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symptoms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of</a:t>
            </a:r>
            <a:r>
              <a:rPr sz="9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Lucida Sans"/>
                <a:cs typeface="Lucida Sans"/>
              </a:rPr>
              <a:t>heat-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related</a:t>
            </a:r>
            <a:r>
              <a:rPr sz="900" spc="-6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Lucida Sans"/>
                <a:cs typeface="Lucida Sans"/>
              </a:rPr>
              <a:t>illness.</a:t>
            </a:r>
            <a:endParaRPr sz="900">
              <a:latin typeface="Lucida Sans"/>
              <a:cs typeface="Lucida Sans"/>
            </a:endParaRPr>
          </a:p>
          <a:p>
            <a:pPr marL="12700" marR="77470">
              <a:lnSpc>
                <a:spcPct val="120300"/>
              </a:lnSpc>
              <a:spcBef>
                <a:spcPts val="565"/>
              </a:spcBef>
            </a:pP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One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critical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consideration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5" dirty="0">
                <a:solidFill>
                  <a:srgbClr val="404040"/>
                </a:solidFill>
                <a:latin typeface="Lucida Sans"/>
                <a:cs typeface="Lucida Sans"/>
              </a:rPr>
              <a:t>for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Lucida Sans"/>
                <a:cs typeface="Lucida Sans"/>
              </a:rPr>
              <a:t>outdoor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60" dirty="0">
                <a:solidFill>
                  <a:srgbClr val="404040"/>
                </a:solidFill>
                <a:latin typeface="Lucida Sans"/>
                <a:cs typeface="Lucida Sans"/>
              </a:rPr>
              <a:t>workers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in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summer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is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head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protection.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5" dirty="0">
                <a:solidFill>
                  <a:srgbClr val="404040"/>
                </a:solidFill>
                <a:latin typeface="Lucida Sans"/>
                <a:cs typeface="Lucida Sans"/>
              </a:rPr>
              <a:t>In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fact,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according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to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recent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Lucida Sans"/>
                <a:cs typeface="Lucida Sans"/>
              </a:rPr>
              <a:t>Honeywell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studies,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color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of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dirty="0">
                <a:solidFill>
                  <a:srgbClr val="404040"/>
                </a:solidFill>
                <a:latin typeface="Lucida Sans"/>
                <a:cs typeface="Lucida Sans"/>
              </a:rPr>
              <a:t>a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plastic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hard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hat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is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directly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related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to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heat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affecting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Lucida Sans"/>
                <a:cs typeface="Lucida Sans"/>
              </a:rPr>
              <a:t>body.</a:t>
            </a:r>
            <a:endParaRPr sz="900">
              <a:latin typeface="Lucida Sans"/>
              <a:cs typeface="Lucida Sans"/>
            </a:endParaRPr>
          </a:p>
          <a:p>
            <a:pPr marL="12700" marR="22225">
              <a:lnSpc>
                <a:spcPct val="120300"/>
              </a:lnSpc>
              <a:spcBef>
                <a:spcPts val="570"/>
              </a:spcBef>
            </a:pP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This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guide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Lucida Sans"/>
                <a:cs typeface="Lucida Sans"/>
              </a:rPr>
              <a:t>explains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three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60" dirty="0">
                <a:solidFill>
                  <a:srgbClr val="404040"/>
                </a:solidFill>
                <a:latin typeface="Lucida Sans"/>
                <a:cs typeface="Lucida Sans"/>
              </a:rPr>
              <a:t>key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steps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to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help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safety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managers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choose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Lucida Sans"/>
                <a:cs typeface="Lucida Sans"/>
              </a:rPr>
              <a:t>right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hard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5" dirty="0">
                <a:solidFill>
                  <a:srgbClr val="404040"/>
                </a:solidFill>
                <a:latin typeface="Lucida Sans"/>
                <a:cs typeface="Lucida Sans"/>
              </a:rPr>
              <a:t>hats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to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protect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Lucida Sans"/>
                <a:cs typeface="Lucida Sans"/>
              </a:rPr>
              <a:t>outdoor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60" dirty="0">
                <a:solidFill>
                  <a:srgbClr val="404040"/>
                </a:solidFill>
                <a:latin typeface="Lucida Sans"/>
                <a:cs typeface="Lucida Sans"/>
              </a:rPr>
              <a:t>workers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in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5" dirty="0">
                <a:solidFill>
                  <a:srgbClr val="404040"/>
                </a:solidFill>
                <a:latin typeface="Lucida Sans"/>
                <a:cs typeface="Lucida Sans"/>
              </a:rPr>
              <a:t>the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hottest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months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of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0" dirty="0">
                <a:solidFill>
                  <a:srgbClr val="404040"/>
                </a:solidFill>
                <a:latin typeface="Lucida Sans"/>
                <a:cs typeface="Lucida Sans"/>
              </a:rPr>
              <a:t>year.</a:t>
            </a:r>
            <a:endParaRPr sz="9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</a:pPr>
            <a:endParaRPr sz="11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100" b="1" dirty="0">
                <a:solidFill>
                  <a:srgbClr val="ED3023"/>
                </a:solidFill>
                <a:latin typeface="Calibri"/>
                <a:cs typeface="Calibri"/>
              </a:rPr>
              <a:t>1.</a:t>
            </a:r>
            <a:r>
              <a:rPr sz="1100" b="1" spc="275" dirty="0">
                <a:solidFill>
                  <a:srgbClr val="ED3023"/>
                </a:solidFill>
                <a:latin typeface="Calibri"/>
                <a:cs typeface="Calibri"/>
              </a:rPr>
              <a:t> </a:t>
            </a:r>
            <a:r>
              <a:rPr sz="1100" b="1" spc="150" dirty="0">
                <a:solidFill>
                  <a:srgbClr val="ED3023"/>
                </a:solidFill>
                <a:latin typeface="Calibri"/>
                <a:cs typeface="Calibri"/>
              </a:rPr>
              <a:t>ASSESS</a:t>
            </a:r>
            <a:r>
              <a:rPr sz="1100" b="1" spc="-25" dirty="0">
                <a:solidFill>
                  <a:srgbClr val="ED3023"/>
                </a:solidFill>
                <a:latin typeface="Calibri"/>
                <a:cs typeface="Calibri"/>
              </a:rPr>
              <a:t> </a:t>
            </a:r>
            <a:r>
              <a:rPr sz="1100" b="1" spc="140" dirty="0">
                <a:solidFill>
                  <a:srgbClr val="ED3023"/>
                </a:solidFill>
                <a:latin typeface="Calibri"/>
                <a:cs typeface="Calibri"/>
              </a:rPr>
              <a:t>THE</a:t>
            </a:r>
            <a:r>
              <a:rPr sz="1100" b="1" spc="-30" dirty="0">
                <a:solidFill>
                  <a:srgbClr val="ED3023"/>
                </a:solidFill>
                <a:latin typeface="Calibri"/>
                <a:cs typeface="Calibri"/>
              </a:rPr>
              <a:t> </a:t>
            </a:r>
            <a:r>
              <a:rPr sz="1100" b="1" spc="105" dirty="0">
                <a:solidFill>
                  <a:srgbClr val="ED3023"/>
                </a:solidFill>
                <a:latin typeface="Calibri"/>
                <a:cs typeface="Calibri"/>
              </a:rPr>
              <a:t>HEAT</a:t>
            </a:r>
            <a:r>
              <a:rPr sz="1100" b="1" spc="-25" dirty="0">
                <a:solidFill>
                  <a:srgbClr val="ED3023"/>
                </a:solidFill>
                <a:latin typeface="Calibri"/>
                <a:cs typeface="Calibri"/>
              </a:rPr>
              <a:t> </a:t>
            </a:r>
            <a:r>
              <a:rPr sz="1100" b="1" spc="85" dirty="0">
                <a:solidFill>
                  <a:srgbClr val="ED3023"/>
                </a:solidFill>
                <a:latin typeface="Calibri"/>
                <a:cs typeface="Calibri"/>
              </a:rPr>
              <a:t>RISK</a:t>
            </a:r>
            <a:endParaRPr sz="1100">
              <a:latin typeface="Calibri"/>
              <a:cs typeface="Calibri"/>
            </a:endParaRPr>
          </a:p>
          <a:p>
            <a:pPr marL="12700" marR="393065" indent="-635">
              <a:lnSpc>
                <a:spcPct val="120300"/>
              </a:lnSpc>
              <a:spcBef>
                <a:spcPts val="525"/>
              </a:spcBef>
            </a:pP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According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to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Occupational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Lucida Sans"/>
                <a:cs typeface="Lucida Sans"/>
              </a:rPr>
              <a:t>Safety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and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5" dirty="0">
                <a:solidFill>
                  <a:srgbClr val="404040"/>
                </a:solidFill>
                <a:latin typeface="Lucida Sans"/>
                <a:cs typeface="Lucida Sans"/>
              </a:rPr>
              <a:t>Health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Lucida Sans"/>
                <a:cs typeface="Lucida Sans"/>
              </a:rPr>
              <a:t>Administration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5" dirty="0">
                <a:solidFill>
                  <a:srgbClr val="404040"/>
                </a:solidFill>
                <a:latin typeface="Lucida Sans"/>
                <a:cs typeface="Lucida Sans"/>
              </a:rPr>
              <a:t>(</a:t>
            </a:r>
            <a:r>
              <a:rPr sz="900" u="sng" spc="-25" dirty="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Lucida Sans"/>
                <a:cs typeface="Lucida Sans"/>
                <a:hlinkClick r:id="rId2"/>
              </a:rPr>
              <a:t>OSHA</a:t>
            </a:r>
            <a:r>
              <a:rPr sz="900" spc="-25" dirty="0">
                <a:solidFill>
                  <a:srgbClr val="404040"/>
                </a:solidFill>
                <a:latin typeface="Lucida Sans"/>
                <a:cs typeface="Lucida Sans"/>
              </a:rPr>
              <a:t>),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temperatures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Lucida Sans"/>
                <a:cs typeface="Lucida Sans"/>
              </a:rPr>
              <a:t>as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5" dirty="0">
                <a:solidFill>
                  <a:srgbClr val="404040"/>
                </a:solidFill>
                <a:latin typeface="Lucida Sans"/>
                <a:cs typeface="Lucida Sans"/>
              </a:rPr>
              <a:t>low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Lucida Sans"/>
                <a:cs typeface="Lucida Sans"/>
              </a:rPr>
              <a:t>as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5" dirty="0">
                <a:solidFill>
                  <a:srgbClr val="404040"/>
                </a:solidFill>
                <a:latin typeface="Lucida Sans"/>
                <a:cs typeface="Lucida Sans"/>
              </a:rPr>
              <a:t>71°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60" dirty="0">
                <a:solidFill>
                  <a:srgbClr val="404040"/>
                </a:solidFill>
                <a:latin typeface="Lucida Sans"/>
                <a:cs typeface="Lucida Sans"/>
              </a:rPr>
              <a:t>F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Lucida Sans"/>
                <a:cs typeface="Lucida Sans"/>
              </a:rPr>
              <a:t>can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Lucida Sans"/>
                <a:cs typeface="Lucida Sans"/>
              </a:rPr>
              <a:t>still</a:t>
            </a:r>
            <a:r>
              <a:rPr sz="900" spc="50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be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dangerous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5" dirty="0">
                <a:solidFill>
                  <a:srgbClr val="404040"/>
                </a:solidFill>
                <a:latin typeface="Lucida Sans"/>
                <a:cs typeface="Lucida Sans"/>
              </a:rPr>
              <a:t>for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60" dirty="0">
                <a:solidFill>
                  <a:srgbClr val="404040"/>
                </a:solidFill>
                <a:latin typeface="Lucida Sans"/>
                <a:cs typeface="Lucida Sans"/>
              </a:rPr>
              <a:t>workers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engaged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in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heavy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60" dirty="0">
                <a:solidFill>
                  <a:srgbClr val="404040"/>
                </a:solidFill>
                <a:latin typeface="Lucida Sans"/>
                <a:cs typeface="Lucida Sans"/>
              </a:rPr>
              <a:t>exertion.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That’s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5" dirty="0">
                <a:solidFill>
                  <a:srgbClr val="404040"/>
                </a:solidFill>
                <a:latin typeface="Lucida Sans"/>
                <a:cs typeface="Lucida Sans"/>
              </a:rPr>
              <a:t>because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ambient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Lucida Sans"/>
                <a:cs typeface="Lucida Sans"/>
              </a:rPr>
              <a:t>air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temperature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04" dirty="0">
                <a:solidFill>
                  <a:srgbClr val="404040"/>
                </a:solidFill>
                <a:latin typeface="Lucida Sans"/>
                <a:cs typeface="Lucida Sans"/>
              </a:rPr>
              <a:t>—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reading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on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Lucida Sans"/>
                <a:cs typeface="Lucida Sans"/>
              </a:rPr>
              <a:t>a</a:t>
            </a:r>
            <a:endParaRPr sz="900">
              <a:latin typeface="Lucida Sans"/>
              <a:cs typeface="Lucida Sans"/>
            </a:endParaRPr>
          </a:p>
          <a:p>
            <a:pPr marL="12700" marR="298450">
              <a:lnSpc>
                <a:spcPct val="120300"/>
              </a:lnSpc>
            </a:pP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thermometer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04" dirty="0">
                <a:solidFill>
                  <a:srgbClr val="404040"/>
                </a:solidFill>
                <a:latin typeface="Lucida Sans"/>
                <a:cs typeface="Lucida Sans"/>
              </a:rPr>
              <a:t>—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does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not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tell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entire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story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of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heat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65" dirty="0">
                <a:solidFill>
                  <a:srgbClr val="404040"/>
                </a:solidFill>
                <a:latin typeface="Lucida Sans"/>
                <a:cs typeface="Lucida Sans"/>
              </a:rPr>
              <a:t>risk.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Other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contributing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factors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include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direct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Lucida Sans"/>
                <a:cs typeface="Lucida Sans"/>
              </a:rPr>
              <a:t>sunlight,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Lucida Sans"/>
                <a:cs typeface="Lucida Sans"/>
              </a:rPr>
              <a:t>relative </a:t>
            </a:r>
            <a:r>
              <a:rPr sz="900" spc="-55" dirty="0">
                <a:solidFill>
                  <a:srgbClr val="404040"/>
                </a:solidFill>
                <a:latin typeface="Lucida Sans"/>
                <a:cs typeface="Lucida Sans"/>
              </a:rPr>
              <a:t>humidity,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and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radiant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heat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reflected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from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65" dirty="0">
                <a:solidFill>
                  <a:srgbClr val="404040"/>
                </a:solidFill>
                <a:latin typeface="Lucida Sans"/>
                <a:cs typeface="Lucida Sans"/>
              </a:rPr>
              <a:t>water,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Lucida Sans"/>
                <a:cs typeface="Lucida Sans"/>
              </a:rPr>
              <a:t>windows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60" dirty="0">
                <a:solidFill>
                  <a:srgbClr val="404040"/>
                </a:solidFill>
                <a:latin typeface="Lucida Sans"/>
                <a:cs typeface="Lucida Sans"/>
              </a:rPr>
              <a:t>or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metal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Lucida Sans"/>
                <a:cs typeface="Lucida Sans"/>
              </a:rPr>
              <a:t>structures.</a:t>
            </a:r>
            <a:endParaRPr sz="900">
              <a:latin typeface="Lucida Sans"/>
              <a:cs typeface="Lucida Sans"/>
            </a:endParaRPr>
          </a:p>
          <a:p>
            <a:pPr marL="12700" marR="165100">
              <a:lnSpc>
                <a:spcPct val="120300"/>
              </a:lnSpc>
              <a:spcBef>
                <a:spcPts val="570"/>
              </a:spcBef>
            </a:pPr>
            <a:r>
              <a:rPr sz="900" spc="-55" dirty="0">
                <a:solidFill>
                  <a:srgbClr val="404040"/>
                </a:solidFill>
                <a:latin typeface="Lucida Sans"/>
                <a:cs typeface="Lucida Sans"/>
              </a:rPr>
              <a:t>Therefore,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in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assessing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heat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danger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5" dirty="0">
                <a:solidFill>
                  <a:srgbClr val="404040"/>
                </a:solidFill>
                <a:latin typeface="Lucida Sans"/>
                <a:cs typeface="Lucida Sans"/>
              </a:rPr>
              <a:t>for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Lucida Sans"/>
                <a:cs typeface="Lucida Sans"/>
              </a:rPr>
              <a:t>outdoor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65" dirty="0">
                <a:solidFill>
                  <a:srgbClr val="404040"/>
                </a:solidFill>
                <a:latin typeface="Lucida Sans"/>
                <a:cs typeface="Lucida Sans"/>
              </a:rPr>
              <a:t>workers,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Lucida Sans"/>
                <a:cs typeface="Lucida Sans"/>
              </a:rPr>
              <a:t>keep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in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mind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that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even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though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ambient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Lucida Sans"/>
                <a:cs typeface="Lucida Sans"/>
              </a:rPr>
              <a:t>temperature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may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seem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comfortable,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60" dirty="0">
                <a:solidFill>
                  <a:srgbClr val="404040"/>
                </a:solidFill>
                <a:latin typeface="Lucida Sans"/>
                <a:cs typeface="Lucida Sans"/>
              </a:rPr>
              <a:t>workers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could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still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be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5" dirty="0">
                <a:solidFill>
                  <a:srgbClr val="404040"/>
                </a:solidFill>
                <a:latin typeface="Lucida Sans"/>
                <a:cs typeface="Lucida Sans"/>
              </a:rPr>
              <a:t>at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0" dirty="0">
                <a:solidFill>
                  <a:srgbClr val="404040"/>
                </a:solidFill>
                <a:latin typeface="Lucida Sans"/>
                <a:cs typeface="Lucida Sans"/>
              </a:rPr>
              <a:t>risk.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41677" y="5567302"/>
            <a:ext cx="15176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60" dirty="0">
                <a:solidFill>
                  <a:srgbClr val="231F20"/>
                </a:solidFill>
                <a:latin typeface="Calibri"/>
                <a:cs typeface="Calibri"/>
              </a:rPr>
              <a:t>80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22075" y="5567302"/>
            <a:ext cx="15176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60" dirty="0">
                <a:solidFill>
                  <a:srgbClr val="231F20"/>
                </a:solidFill>
                <a:latin typeface="Calibri"/>
                <a:cs typeface="Calibri"/>
              </a:rPr>
              <a:t>82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02472" y="5567302"/>
            <a:ext cx="15176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60" dirty="0">
                <a:solidFill>
                  <a:srgbClr val="231F20"/>
                </a:solidFill>
                <a:latin typeface="Calibri"/>
                <a:cs typeface="Calibri"/>
              </a:rPr>
              <a:t>84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82870" y="5567302"/>
            <a:ext cx="15176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60" dirty="0">
                <a:solidFill>
                  <a:srgbClr val="231F20"/>
                </a:solidFill>
                <a:latin typeface="Calibri"/>
                <a:cs typeface="Calibri"/>
              </a:rPr>
              <a:t>86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63267" y="5567302"/>
            <a:ext cx="15176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60" dirty="0">
                <a:solidFill>
                  <a:srgbClr val="231F20"/>
                </a:solidFill>
                <a:latin typeface="Calibri"/>
                <a:cs typeface="Calibri"/>
              </a:rPr>
              <a:t>88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43665" y="5567302"/>
            <a:ext cx="15176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60" dirty="0">
                <a:solidFill>
                  <a:srgbClr val="231F20"/>
                </a:solidFill>
                <a:latin typeface="Calibri"/>
                <a:cs typeface="Calibri"/>
              </a:rPr>
              <a:t>90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24062" y="5567302"/>
            <a:ext cx="15176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60" dirty="0">
                <a:solidFill>
                  <a:srgbClr val="231F20"/>
                </a:solidFill>
                <a:latin typeface="Calibri"/>
                <a:cs typeface="Calibri"/>
              </a:rPr>
              <a:t>92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65255" y="5567302"/>
            <a:ext cx="246697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61315" algn="l"/>
                <a:tab pos="741680" algn="l"/>
                <a:tab pos="1122045" algn="l"/>
                <a:tab pos="1503045" algn="l"/>
                <a:tab pos="1884045" algn="l"/>
                <a:tab pos="2264410" algn="l"/>
              </a:tabLst>
            </a:pPr>
            <a:r>
              <a:rPr sz="800" b="1" spc="65" dirty="0">
                <a:solidFill>
                  <a:srgbClr val="231F20"/>
                </a:solidFill>
                <a:latin typeface="Calibri"/>
                <a:cs typeface="Calibri"/>
              </a:rPr>
              <a:t>98</a:t>
            </a:r>
            <a:r>
              <a:rPr sz="800" b="1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b="1" spc="65" dirty="0">
                <a:solidFill>
                  <a:srgbClr val="231F20"/>
                </a:solidFill>
                <a:latin typeface="Calibri"/>
                <a:cs typeface="Calibri"/>
              </a:rPr>
              <a:t>100</a:t>
            </a:r>
            <a:r>
              <a:rPr sz="800" b="1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b="1" spc="65" dirty="0">
                <a:solidFill>
                  <a:srgbClr val="231F20"/>
                </a:solidFill>
                <a:latin typeface="Calibri"/>
                <a:cs typeface="Calibri"/>
              </a:rPr>
              <a:t>102</a:t>
            </a:r>
            <a:r>
              <a:rPr sz="800" b="1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b="1" spc="65" dirty="0">
                <a:solidFill>
                  <a:srgbClr val="231F20"/>
                </a:solidFill>
                <a:latin typeface="Calibri"/>
                <a:cs typeface="Calibri"/>
              </a:rPr>
              <a:t>104</a:t>
            </a:r>
            <a:r>
              <a:rPr sz="800" b="1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b="1" spc="65" dirty="0">
                <a:solidFill>
                  <a:srgbClr val="231F20"/>
                </a:solidFill>
                <a:latin typeface="Calibri"/>
                <a:cs typeface="Calibri"/>
              </a:rPr>
              <a:t>106</a:t>
            </a:r>
            <a:r>
              <a:rPr sz="800" b="1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b="1" spc="65" dirty="0">
                <a:solidFill>
                  <a:srgbClr val="231F20"/>
                </a:solidFill>
                <a:latin typeface="Calibri"/>
                <a:cs typeface="Calibri"/>
              </a:rPr>
              <a:t>108</a:t>
            </a:r>
            <a:r>
              <a:rPr sz="800" b="1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b="1" spc="60" dirty="0">
                <a:solidFill>
                  <a:srgbClr val="231F20"/>
                </a:solidFill>
                <a:latin typeface="Calibri"/>
                <a:cs typeface="Calibri"/>
              </a:rPr>
              <a:t>110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29469" y="5768430"/>
            <a:ext cx="563880" cy="2562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05"/>
              </a:spcBef>
              <a:tabLst>
                <a:tab pos="424180" algn="l"/>
              </a:tabLst>
            </a:pPr>
            <a:r>
              <a:rPr sz="800" b="1" spc="65" dirty="0">
                <a:solidFill>
                  <a:srgbClr val="231F20"/>
                </a:solidFill>
                <a:latin typeface="Calibri"/>
                <a:cs typeface="Calibri"/>
              </a:rPr>
              <a:t>40</a:t>
            </a:r>
            <a:r>
              <a:rPr sz="800" b="1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0" dirty="0">
                <a:solidFill>
                  <a:srgbClr val="231F20"/>
                </a:solidFill>
                <a:latin typeface="Calibri"/>
                <a:cs typeface="Calibri"/>
              </a:rPr>
              <a:t>80</a:t>
            </a:r>
            <a:endParaRPr sz="80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625"/>
              </a:spcBef>
              <a:tabLst>
                <a:tab pos="424180" algn="l"/>
              </a:tabLst>
            </a:pPr>
            <a:r>
              <a:rPr sz="800" b="1" spc="65" dirty="0">
                <a:solidFill>
                  <a:srgbClr val="231F20"/>
                </a:solidFill>
                <a:latin typeface="Calibri"/>
                <a:cs typeface="Calibri"/>
              </a:rPr>
              <a:t>45</a:t>
            </a:r>
            <a:r>
              <a:rPr sz="800" b="1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0" dirty="0">
                <a:solidFill>
                  <a:srgbClr val="231F20"/>
                </a:solidFill>
                <a:latin typeface="Calibri"/>
                <a:cs typeface="Calibri"/>
              </a:rPr>
              <a:t>80</a:t>
            </a:r>
            <a:endParaRPr sz="80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625"/>
              </a:spcBef>
              <a:tabLst>
                <a:tab pos="424180" algn="l"/>
              </a:tabLst>
            </a:pPr>
            <a:r>
              <a:rPr sz="800" b="1" spc="65" dirty="0">
                <a:solidFill>
                  <a:srgbClr val="231F20"/>
                </a:solidFill>
                <a:latin typeface="Calibri"/>
                <a:cs typeface="Calibri"/>
              </a:rPr>
              <a:t>50</a:t>
            </a:r>
            <a:r>
              <a:rPr sz="800" b="1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0" dirty="0">
                <a:solidFill>
                  <a:srgbClr val="231F20"/>
                </a:solidFill>
                <a:latin typeface="Calibri"/>
                <a:cs typeface="Calibri"/>
              </a:rPr>
              <a:t>81</a:t>
            </a:r>
            <a:endParaRPr sz="80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625"/>
              </a:spcBef>
              <a:tabLst>
                <a:tab pos="424180" algn="l"/>
              </a:tabLst>
            </a:pPr>
            <a:r>
              <a:rPr sz="800" b="1" spc="65" dirty="0">
                <a:solidFill>
                  <a:srgbClr val="231F20"/>
                </a:solidFill>
                <a:latin typeface="Calibri"/>
                <a:cs typeface="Calibri"/>
              </a:rPr>
              <a:t>55</a:t>
            </a:r>
            <a:r>
              <a:rPr sz="800" b="1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0" dirty="0">
                <a:solidFill>
                  <a:srgbClr val="231F20"/>
                </a:solidFill>
                <a:latin typeface="Calibri"/>
                <a:cs typeface="Calibri"/>
              </a:rPr>
              <a:t>81</a:t>
            </a:r>
            <a:endParaRPr sz="80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620"/>
              </a:spcBef>
              <a:tabLst>
                <a:tab pos="424180" algn="l"/>
              </a:tabLst>
            </a:pPr>
            <a:r>
              <a:rPr sz="800" b="1" spc="65" dirty="0">
                <a:solidFill>
                  <a:srgbClr val="231F20"/>
                </a:solidFill>
                <a:latin typeface="Calibri"/>
                <a:cs typeface="Calibri"/>
              </a:rPr>
              <a:t>60</a:t>
            </a:r>
            <a:r>
              <a:rPr sz="800" b="1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0" dirty="0">
                <a:solidFill>
                  <a:srgbClr val="231F20"/>
                </a:solidFill>
                <a:latin typeface="Calibri"/>
                <a:cs typeface="Calibri"/>
              </a:rPr>
              <a:t>82</a:t>
            </a:r>
            <a:endParaRPr sz="800">
              <a:latin typeface="Calibri"/>
              <a:cs typeface="Calibri"/>
            </a:endParaRPr>
          </a:p>
          <a:p>
            <a:pPr marL="43180">
              <a:lnSpc>
                <a:spcPct val="100000"/>
              </a:lnSpc>
              <a:spcBef>
                <a:spcPts val="625"/>
              </a:spcBef>
              <a:tabLst>
                <a:tab pos="423545" algn="l"/>
              </a:tabLst>
            </a:pPr>
            <a:r>
              <a:rPr sz="800" b="1" spc="65" dirty="0">
                <a:solidFill>
                  <a:srgbClr val="231F20"/>
                </a:solidFill>
                <a:latin typeface="Calibri"/>
                <a:cs typeface="Calibri"/>
              </a:rPr>
              <a:t>65</a:t>
            </a:r>
            <a:r>
              <a:rPr sz="800" b="1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0" dirty="0">
                <a:solidFill>
                  <a:srgbClr val="231F20"/>
                </a:solidFill>
                <a:latin typeface="Calibri"/>
                <a:cs typeface="Calibri"/>
              </a:rPr>
              <a:t>82</a:t>
            </a:r>
            <a:endParaRPr sz="800">
              <a:latin typeface="Calibri"/>
              <a:cs typeface="Calibri"/>
            </a:endParaRPr>
          </a:p>
          <a:p>
            <a:pPr marL="43180">
              <a:lnSpc>
                <a:spcPct val="100000"/>
              </a:lnSpc>
              <a:spcBef>
                <a:spcPts val="625"/>
              </a:spcBef>
              <a:tabLst>
                <a:tab pos="423545" algn="l"/>
              </a:tabLst>
            </a:pPr>
            <a:r>
              <a:rPr sz="800" b="1" spc="65" dirty="0">
                <a:solidFill>
                  <a:srgbClr val="231F20"/>
                </a:solidFill>
                <a:latin typeface="Calibri"/>
                <a:cs typeface="Calibri"/>
              </a:rPr>
              <a:t>70</a:t>
            </a:r>
            <a:r>
              <a:rPr sz="800" b="1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0" dirty="0">
                <a:solidFill>
                  <a:srgbClr val="231F20"/>
                </a:solidFill>
                <a:latin typeface="Calibri"/>
                <a:cs typeface="Calibri"/>
              </a:rPr>
              <a:t>83</a:t>
            </a:r>
            <a:endParaRPr sz="800">
              <a:latin typeface="Calibri"/>
              <a:cs typeface="Calibri"/>
            </a:endParaRPr>
          </a:p>
          <a:p>
            <a:pPr marL="43180">
              <a:lnSpc>
                <a:spcPct val="100000"/>
              </a:lnSpc>
              <a:spcBef>
                <a:spcPts val="620"/>
              </a:spcBef>
              <a:tabLst>
                <a:tab pos="423545" algn="l"/>
              </a:tabLst>
            </a:pPr>
            <a:r>
              <a:rPr sz="800" b="1" spc="65" dirty="0">
                <a:solidFill>
                  <a:srgbClr val="231F20"/>
                </a:solidFill>
                <a:latin typeface="Calibri"/>
                <a:cs typeface="Calibri"/>
              </a:rPr>
              <a:t>75</a:t>
            </a:r>
            <a:r>
              <a:rPr sz="800" b="1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0" dirty="0">
                <a:solidFill>
                  <a:srgbClr val="231F20"/>
                </a:solidFill>
                <a:latin typeface="Calibri"/>
                <a:cs typeface="Calibri"/>
              </a:rPr>
              <a:t>84</a:t>
            </a:r>
            <a:endParaRPr sz="800">
              <a:latin typeface="Calibri"/>
              <a:cs typeface="Calibri"/>
            </a:endParaRPr>
          </a:p>
          <a:p>
            <a:pPr marL="43180">
              <a:lnSpc>
                <a:spcPct val="100000"/>
              </a:lnSpc>
              <a:spcBef>
                <a:spcPts val="625"/>
              </a:spcBef>
              <a:tabLst>
                <a:tab pos="423545" algn="l"/>
              </a:tabLst>
            </a:pPr>
            <a:r>
              <a:rPr sz="800" b="1" spc="65" dirty="0">
                <a:solidFill>
                  <a:srgbClr val="231F20"/>
                </a:solidFill>
                <a:latin typeface="Calibri"/>
                <a:cs typeface="Calibri"/>
              </a:rPr>
              <a:t>80</a:t>
            </a:r>
            <a:r>
              <a:rPr sz="800" b="1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0" dirty="0">
                <a:solidFill>
                  <a:srgbClr val="231F20"/>
                </a:solidFill>
                <a:latin typeface="Calibri"/>
                <a:cs typeface="Calibri"/>
              </a:rPr>
              <a:t>84</a:t>
            </a:r>
            <a:endParaRPr sz="800">
              <a:latin typeface="Calibri"/>
              <a:cs typeface="Calibri"/>
            </a:endParaRPr>
          </a:p>
          <a:p>
            <a:pPr marL="42545">
              <a:lnSpc>
                <a:spcPct val="100000"/>
              </a:lnSpc>
              <a:spcBef>
                <a:spcPts val="625"/>
              </a:spcBef>
              <a:tabLst>
                <a:tab pos="424815" algn="l"/>
              </a:tabLst>
            </a:pPr>
            <a:r>
              <a:rPr sz="800" b="1" spc="65" dirty="0">
                <a:solidFill>
                  <a:srgbClr val="231F20"/>
                </a:solidFill>
                <a:latin typeface="Calibri"/>
                <a:cs typeface="Calibri"/>
              </a:rPr>
              <a:t>85</a:t>
            </a:r>
            <a:r>
              <a:rPr sz="800" b="1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0" dirty="0">
                <a:solidFill>
                  <a:srgbClr val="231F20"/>
                </a:solidFill>
                <a:latin typeface="Calibri"/>
                <a:cs typeface="Calibri"/>
              </a:rPr>
              <a:t>85</a:t>
            </a:r>
            <a:endParaRPr sz="80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620"/>
              </a:spcBef>
              <a:tabLst>
                <a:tab pos="424180" algn="l"/>
              </a:tabLst>
            </a:pPr>
            <a:r>
              <a:rPr sz="800" b="1" spc="65" dirty="0">
                <a:solidFill>
                  <a:srgbClr val="231F20"/>
                </a:solidFill>
                <a:latin typeface="Calibri"/>
                <a:cs typeface="Calibri"/>
              </a:rPr>
              <a:t>90</a:t>
            </a:r>
            <a:r>
              <a:rPr sz="800" b="1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0" dirty="0">
                <a:solidFill>
                  <a:srgbClr val="231F20"/>
                </a:solidFill>
                <a:latin typeface="Calibri"/>
                <a:cs typeface="Calibri"/>
              </a:rPr>
              <a:t>86</a:t>
            </a:r>
            <a:endParaRPr sz="80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625"/>
              </a:spcBef>
              <a:tabLst>
                <a:tab pos="424180" algn="l"/>
              </a:tabLst>
            </a:pPr>
            <a:r>
              <a:rPr sz="800" b="1" spc="65" dirty="0">
                <a:solidFill>
                  <a:srgbClr val="231F20"/>
                </a:solidFill>
                <a:latin typeface="Calibri"/>
                <a:cs typeface="Calibri"/>
              </a:rPr>
              <a:t>95</a:t>
            </a:r>
            <a:r>
              <a:rPr sz="800" b="1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0" dirty="0">
                <a:solidFill>
                  <a:srgbClr val="231F20"/>
                </a:solidFill>
                <a:latin typeface="Calibri"/>
                <a:cs typeface="Calibri"/>
              </a:rPr>
              <a:t>86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424180" algn="l"/>
              </a:tabLst>
            </a:pPr>
            <a:r>
              <a:rPr sz="800" b="1" spc="65" dirty="0">
                <a:solidFill>
                  <a:srgbClr val="231F20"/>
                </a:solidFill>
                <a:latin typeface="Calibri"/>
                <a:cs typeface="Calibri"/>
              </a:rPr>
              <a:t>100</a:t>
            </a:r>
            <a:r>
              <a:rPr sz="800" b="1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0" dirty="0">
                <a:solidFill>
                  <a:srgbClr val="231F20"/>
                </a:solidFill>
                <a:latin typeface="Calibri"/>
                <a:cs typeface="Calibri"/>
              </a:rPr>
              <a:t>87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553424" y="5785297"/>
            <a:ext cx="5511165" cy="2562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  <a:tabLst>
                <a:tab pos="393700" algn="l"/>
                <a:tab pos="774065" algn="l"/>
                <a:tab pos="1154430" algn="l"/>
                <a:tab pos="1534795" algn="l"/>
                <a:tab pos="1915160" algn="l"/>
                <a:tab pos="2295525" algn="l"/>
                <a:tab pos="2644775" algn="l"/>
                <a:tab pos="3025140" algn="l"/>
                <a:tab pos="3405504" algn="l"/>
                <a:tab pos="3785870" algn="l"/>
                <a:tab pos="4166235" algn="l"/>
                <a:tab pos="4547235" algn="l"/>
                <a:tab pos="4928235" algn="l"/>
                <a:tab pos="5308600" algn="l"/>
              </a:tabLst>
            </a:pP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81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83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55" dirty="0">
                <a:solidFill>
                  <a:srgbClr val="231F20"/>
                </a:solidFill>
                <a:latin typeface="Calibri"/>
                <a:cs typeface="Calibri"/>
              </a:rPr>
              <a:t>85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88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91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94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97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101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105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109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114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119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124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130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0" dirty="0">
                <a:solidFill>
                  <a:srgbClr val="231F20"/>
                </a:solidFill>
                <a:latin typeface="Calibri"/>
                <a:cs typeface="Calibri"/>
              </a:rPr>
              <a:t>136</a:t>
            </a:r>
            <a:endParaRPr sz="800" dirty="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625"/>
              </a:spcBef>
              <a:tabLst>
                <a:tab pos="393700" algn="l"/>
                <a:tab pos="774065" algn="l"/>
                <a:tab pos="1154430" algn="l"/>
                <a:tab pos="1534795" algn="l"/>
                <a:tab pos="1915160" algn="l"/>
                <a:tab pos="2264410" algn="l"/>
                <a:tab pos="2644775" algn="l"/>
                <a:tab pos="3025140" algn="l"/>
                <a:tab pos="3405504" algn="l"/>
                <a:tab pos="3785870" algn="l"/>
                <a:tab pos="4166235" algn="l"/>
                <a:tab pos="4547235" algn="l"/>
                <a:tab pos="4928235" algn="l"/>
              </a:tabLst>
            </a:pP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82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84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55" dirty="0">
                <a:solidFill>
                  <a:srgbClr val="231F20"/>
                </a:solidFill>
                <a:latin typeface="Calibri"/>
                <a:cs typeface="Calibri"/>
              </a:rPr>
              <a:t>87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89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93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96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100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104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109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114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119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124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130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0" dirty="0">
                <a:solidFill>
                  <a:srgbClr val="231F20"/>
                </a:solidFill>
                <a:latin typeface="Calibri"/>
                <a:cs typeface="Calibri"/>
              </a:rPr>
              <a:t>137</a:t>
            </a:r>
            <a:endParaRPr sz="800" dirty="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625"/>
              </a:spcBef>
              <a:tabLst>
                <a:tab pos="393700" algn="l"/>
                <a:tab pos="774065" algn="l"/>
                <a:tab pos="1154430" algn="l"/>
                <a:tab pos="1534795" algn="l"/>
                <a:tab pos="1915160" algn="l"/>
                <a:tab pos="2264410" algn="l"/>
                <a:tab pos="2644775" algn="l"/>
                <a:tab pos="3025140" algn="l"/>
                <a:tab pos="3405504" algn="l"/>
                <a:tab pos="3785870" algn="l"/>
                <a:tab pos="4166235" algn="l"/>
                <a:tab pos="4547235" algn="l"/>
              </a:tabLst>
            </a:pP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83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85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55" dirty="0">
                <a:solidFill>
                  <a:srgbClr val="231F20"/>
                </a:solidFill>
                <a:latin typeface="Calibri"/>
                <a:cs typeface="Calibri"/>
              </a:rPr>
              <a:t>88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91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95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99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103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108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113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118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124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131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0" dirty="0">
                <a:solidFill>
                  <a:srgbClr val="231F20"/>
                </a:solidFill>
                <a:latin typeface="Calibri"/>
                <a:cs typeface="Calibri"/>
              </a:rPr>
              <a:t>137</a:t>
            </a:r>
            <a:endParaRPr sz="800" dirty="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625"/>
              </a:spcBef>
              <a:tabLst>
                <a:tab pos="393700" algn="l"/>
                <a:tab pos="774065" algn="l"/>
                <a:tab pos="1154430" algn="l"/>
                <a:tab pos="1534795" algn="l"/>
                <a:tab pos="1883410" algn="l"/>
                <a:tab pos="2263775" algn="l"/>
                <a:tab pos="2644140" algn="l"/>
                <a:tab pos="3025140" algn="l"/>
                <a:tab pos="3405504" algn="l"/>
                <a:tab pos="3785870" algn="l"/>
                <a:tab pos="4166235" algn="l"/>
              </a:tabLst>
            </a:pP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84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86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55" dirty="0">
                <a:solidFill>
                  <a:srgbClr val="231F20"/>
                </a:solidFill>
                <a:latin typeface="Calibri"/>
                <a:cs typeface="Calibri"/>
              </a:rPr>
              <a:t>89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93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97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101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106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112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117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124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130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0" dirty="0">
                <a:solidFill>
                  <a:srgbClr val="231F20"/>
                </a:solidFill>
                <a:latin typeface="Calibri"/>
                <a:cs typeface="Calibri"/>
              </a:rPr>
              <a:t>137</a:t>
            </a:r>
            <a:endParaRPr sz="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  <a:tabLst>
                <a:tab pos="393065" algn="l"/>
                <a:tab pos="773430" algn="l"/>
                <a:tab pos="1154430" algn="l"/>
                <a:tab pos="1503045" algn="l"/>
                <a:tab pos="1883410" algn="l"/>
                <a:tab pos="2263775" algn="l"/>
                <a:tab pos="2644140" algn="l"/>
                <a:tab pos="3024505" algn="l"/>
                <a:tab pos="3404870" algn="l"/>
                <a:tab pos="3785235" algn="l"/>
              </a:tabLst>
            </a:pP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84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88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55" dirty="0">
                <a:solidFill>
                  <a:srgbClr val="231F20"/>
                </a:solidFill>
                <a:latin typeface="Calibri"/>
                <a:cs typeface="Calibri"/>
              </a:rPr>
              <a:t>91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95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100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105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110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116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123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129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0" dirty="0">
                <a:solidFill>
                  <a:srgbClr val="231F20"/>
                </a:solidFill>
                <a:latin typeface="Calibri"/>
                <a:cs typeface="Calibri"/>
              </a:rPr>
              <a:t>137</a:t>
            </a:r>
            <a:endParaRPr sz="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393065" algn="l"/>
                <a:tab pos="773430" algn="l"/>
                <a:tab pos="1153795" algn="l"/>
                <a:tab pos="1503045" algn="l"/>
                <a:tab pos="1883410" algn="l"/>
                <a:tab pos="2263775" algn="l"/>
                <a:tab pos="2644140" algn="l"/>
                <a:tab pos="3024505" algn="l"/>
                <a:tab pos="3404870" algn="l"/>
              </a:tabLst>
            </a:pP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85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89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55" dirty="0">
                <a:solidFill>
                  <a:srgbClr val="231F20"/>
                </a:solidFill>
                <a:latin typeface="Calibri"/>
                <a:cs typeface="Calibri"/>
              </a:rPr>
              <a:t>93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98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103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108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114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121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128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0" dirty="0">
                <a:solidFill>
                  <a:srgbClr val="231F20"/>
                </a:solidFill>
                <a:latin typeface="Calibri"/>
                <a:cs typeface="Calibri"/>
              </a:rPr>
              <a:t>136</a:t>
            </a:r>
            <a:endParaRPr sz="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393065" algn="l"/>
                <a:tab pos="773430" algn="l"/>
                <a:tab pos="1122045" algn="l"/>
                <a:tab pos="1502410" algn="l"/>
                <a:tab pos="1882775" algn="l"/>
                <a:tab pos="2263140" algn="l"/>
                <a:tab pos="2643505" algn="l"/>
                <a:tab pos="3024505" algn="l"/>
              </a:tabLst>
            </a:pP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86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90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55" dirty="0">
                <a:solidFill>
                  <a:srgbClr val="231F20"/>
                </a:solidFill>
                <a:latin typeface="Calibri"/>
                <a:cs typeface="Calibri"/>
              </a:rPr>
              <a:t>95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100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105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112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119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126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0" dirty="0">
                <a:solidFill>
                  <a:srgbClr val="231F20"/>
                </a:solidFill>
                <a:latin typeface="Calibri"/>
                <a:cs typeface="Calibri"/>
              </a:rPr>
              <a:t>134</a:t>
            </a:r>
            <a:endParaRPr sz="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  <a:tabLst>
                <a:tab pos="393065" algn="l"/>
                <a:tab pos="773430" algn="l"/>
                <a:tab pos="1122045" algn="l"/>
                <a:tab pos="1502410" algn="l"/>
                <a:tab pos="1882775" algn="l"/>
                <a:tab pos="2263140" algn="l"/>
                <a:tab pos="2643505" algn="l"/>
              </a:tabLst>
            </a:pP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88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92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55" dirty="0">
                <a:solidFill>
                  <a:srgbClr val="231F20"/>
                </a:solidFill>
                <a:latin typeface="Calibri"/>
                <a:cs typeface="Calibri"/>
              </a:rPr>
              <a:t>97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103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109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116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124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0" dirty="0">
                <a:solidFill>
                  <a:srgbClr val="231F20"/>
                </a:solidFill>
                <a:latin typeface="Calibri"/>
                <a:cs typeface="Calibri"/>
              </a:rPr>
              <a:t>132</a:t>
            </a:r>
            <a:endParaRPr sz="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392430" algn="l"/>
                <a:tab pos="741680" algn="l"/>
                <a:tab pos="1122045" algn="l"/>
                <a:tab pos="1502410" algn="l"/>
                <a:tab pos="1882775" algn="l"/>
                <a:tab pos="2263140" algn="l"/>
              </a:tabLst>
            </a:pP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89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94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100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106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113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121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0" dirty="0">
                <a:solidFill>
                  <a:srgbClr val="231F20"/>
                </a:solidFill>
                <a:latin typeface="Calibri"/>
                <a:cs typeface="Calibri"/>
              </a:rPr>
              <a:t>129</a:t>
            </a:r>
            <a:endParaRPr sz="800" dirty="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620"/>
              </a:spcBef>
              <a:tabLst>
                <a:tab pos="393700" algn="l"/>
                <a:tab pos="742950" algn="l"/>
                <a:tab pos="1123315" algn="l"/>
                <a:tab pos="1503680" algn="l"/>
                <a:tab pos="1884045" algn="l"/>
                <a:tab pos="2264410" algn="l"/>
              </a:tabLst>
            </a:pP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90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96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102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110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117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126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0" dirty="0">
                <a:solidFill>
                  <a:srgbClr val="231F20"/>
                </a:solidFill>
                <a:latin typeface="Calibri"/>
                <a:cs typeface="Calibri"/>
              </a:rPr>
              <a:t>135</a:t>
            </a:r>
            <a:endParaRPr sz="800" dirty="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625"/>
              </a:spcBef>
              <a:tabLst>
                <a:tab pos="393700" algn="l"/>
                <a:tab pos="742950" algn="l"/>
                <a:tab pos="1123315" algn="l"/>
                <a:tab pos="1503680" algn="l"/>
                <a:tab pos="1884045" algn="l"/>
              </a:tabLst>
            </a:pP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91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98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105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113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122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0" dirty="0">
                <a:solidFill>
                  <a:srgbClr val="231F20"/>
                </a:solidFill>
                <a:latin typeface="Calibri"/>
                <a:cs typeface="Calibri"/>
              </a:rPr>
              <a:t>131</a:t>
            </a:r>
            <a:endParaRPr sz="800" dirty="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625"/>
              </a:spcBef>
              <a:tabLst>
                <a:tab pos="361950" algn="l"/>
                <a:tab pos="742950" algn="l"/>
                <a:tab pos="1123315" algn="l"/>
                <a:tab pos="1503680" algn="l"/>
              </a:tabLst>
            </a:pP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93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100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108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117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0" dirty="0">
                <a:solidFill>
                  <a:srgbClr val="231F20"/>
                </a:solidFill>
                <a:latin typeface="Calibri"/>
                <a:cs typeface="Calibri"/>
              </a:rPr>
              <a:t>127</a:t>
            </a:r>
            <a:endParaRPr sz="800" dirty="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625"/>
              </a:spcBef>
              <a:tabLst>
                <a:tab pos="361950" algn="l"/>
                <a:tab pos="742950" algn="l"/>
                <a:tab pos="1123315" algn="l"/>
                <a:tab pos="1503680" algn="l"/>
              </a:tabLst>
            </a:pP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95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103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112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5" dirty="0">
                <a:solidFill>
                  <a:srgbClr val="231F20"/>
                </a:solidFill>
                <a:latin typeface="Calibri"/>
                <a:cs typeface="Calibri"/>
              </a:rPr>
              <a:t>121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spc="60" dirty="0">
                <a:solidFill>
                  <a:srgbClr val="231F20"/>
                </a:solidFill>
                <a:latin typeface="Calibri"/>
                <a:cs typeface="Calibri"/>
              </a:rPr>
              <a:t>132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58800" y="4428672"/>
            <a:ext cx="6600825" cy="61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120" dirty="0">
                <a:solidFill>
                  <a:srgbClr val="231F20"/>
                </a:solidFill>
                <a:latin typeface="Calibri"/>
                <a:cs typeface="Calibri"/>
              </a:rPr>
              <a:t>HOW</a:t>
            </a:r>
            <a:r>
              <a:rPr sz="1300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b="1" spc="155" dirty="0">
                <a:solidFill>
                  <a:srgbClr val="231F20"/>
                </a:solidFill>
                <a:latin typeface="Calibri"/>
                <a:cs typeface="Calibri"/>
              </a:rPr>
              <a:t>HOT</a:t>
            </a:r>
            <a:r>
              <a:rPr sz="1300" b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b="1" spc="175" dirty="0">
                <a:solidFill>
                  <a:srgbClr val="231F20"/>
                </a:solidFill>
                <a:latin typeface="Calibri"/>
                <a:cs typeface="Calibri"/>
              </a:rPr>
              <a:t>DOES</a:t>
            </a:r>
            <a:r>
              <a:rPr sz="1300" b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b="1" spc="114" dirty="0">
                <a:solidFill>
                  <a:srgbClr val="231F20"/>
                </a:solidFill>
                <a:latin typeface="Calibri"/>
                <a:cs typeface="Calibri"/>
              </a:rPr>
              <a:t>IT</a:t>
            </a:r>
            <a:r>
              <a:rPr sz="1300" b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b="1" spc="180" dirty="0">
                <a:solidFill>
                  <a:srgbClr val="231F20"/>
                </a:solidFill>
                <a:latin typeface="Calibri"/>
                <a:cs typeface="Calibri"/>
              </a:rPr>
              <a:t>REALLY</a:t>
            </a:r>
            <a:r>
              <a:rPr sz="1300" b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b="1" spc="225" dirty="0">
                <a:solidFill>
                  <a:srgbClr val="231F20"/>
                </a:solidFill>
                <a:latin typeface="Calibri"/>
                <a:cs typeface="Calibri"/>
              </a:rPr>
              <a:t>FEEL</a:t>
            </a:r>
            <a:r>
              <a:rPr sz="1300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b="1" spc="125" dirty="0">
                <a:solidFill>
                  <a:srgbClr val="231F20"/>
                </a:solidFill>
                <a:latin typeface="Calibri"/>
                <a:cs typeface="Calibri"/>
              </a:rPr>
              <a:t>OUTSIDE?</a:t>
            </a:r>
            <a:endParaRPr sz="1300">
              <a:latin typeface="Calibri"/>
              <a:cs typeface="Calibri"/>
            </a:endParaRPr>
          </a:p>
          <a:p>
            <a:pPr marL="12700" marR="5080">
              <a:lnSpc>
                <a:spcPct val="120300"/>
              </a:lnSpc>
              <a:spcBef>
                <a:spcPts val="484"/>
              </a:spcBef>
            </a:pPr>
            <a:r>
              <a:rPr sz="900" spc="6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9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answer</a:t>
            </a:r>
            <a:r>
              <a:rPr sz="9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spc="60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9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reflected</a:t>
            </a:r>
            <a:r>
              <a:rPr sz="9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spc="5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9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9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spc="60" dirty="0">
                <a:solidFill>
                  <a:srgbClr val="404040"/>
                </a:solidFill>
                <a:latin typeface="Calibri"/>
                <a:cs typeface="Calibri"/>
              </a:rPr>
              <a:t>Heat</a:t>
            </a:r>
            <a:r>
              <a:rPr sz="9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Index,</a:t>
            </a:r>
            <a:r>
              <a:rPr sz="9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spc="50" dirty="0">
                <a:solidFill>
                  <a:srgbClr val="404040"/>
                </a:solidFill>
                <a:latin typeface="Calibri"/>
                <a:cs typeface="Calibri"/>
              </a:rPr>
              <a:t>which</a:t>
            </a:r>
            <a:r>
              <a:rPr sz="9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spc="60" dirty="0">
                <a:solidFill>
                  <a:srgbClr val="404040"/>
                </a:solidFill>
                <a:latin typeface="Calibri"/>
                <a:cs typeface="Calibri"/>
              </a:rPr>
              <a:t>combines</a:t>
            </a:r>
            <a:r>
              <a:rPr sz="9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relative</a:t>
            </a:r>
            <a:r>
              <a:rPr sz="9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spc="50" dirty="0">
                <a:solidFill>
                  <a:srgbClr val="404040"/>
                </a:solidFill>
                <a:latin typeface="Calibri"/>
                <a:cs typeface="Calibri"/>
              </a:rPr>
              <a:t>humidity</a:t>
            </a:r>
            <a:r>
              <a:rPr sz="9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sz="9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9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spc="55" dirty="0">
                <a:solidFill>
                  <a:srgbClr val="404040"/>
                </a:solidFill>
                <a:latin typeface="Calibri"/>
                <a:cs typeface="Calibri"/>
              </a:rPr>
              <a:t>actual</a:t>
            </a:r>
            <a:r>
              <a:rPr sz="9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air</a:t>
            </a:r>
            <a:r>
              <a:rPr sz="9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temperature.</a:t>
            </a:r>
            <a:r>
              <a:rPr sz="9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spc="55" dirty="0">
                <a:solidFill>
                  <a:srgbClr val="404040"/>
                </a:solidFill>
                <a:latin typeface="Calibri"/>
                <a:cs typeface="Calibri"/>
              </a:rPr>
              <a:t>Consider</a:t>
            </a:r>
            <a:r>
              <a:rPr sz="9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spc="50" dirty="0">
                <a:solidFill>
                  <a:srgbClr val="404040"/>
                </a:solidFill>
                <a:latin typeface="Calibri"/>
                <a:cs typeface="Calibri"/>
              </a:rPr>
              <a:t>this</a:t>
            </a:r>
            <a:r>
              <a:rPr sz="9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spc="45" dirty="0">
                <a:solidFill>
                  <a:srgbClr val="404040"/>
                </a:solidFill>
                <a:latin typeface="Calibri"/>
                <a:cs typeface="Calibri"/>
              </a:rPr>
              <a:t>guide 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from</a:t>
            </a:r>
            <a:r>
              <a:rPr sz="9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9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u="sng" spc="50" dirty="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Calibri"/>
                <a:cs typeface="Calibri"/>
                <a:hlinkClick r:id="rId3"/>
              </a:rPr>
              <a:t>National</a:t>
            </a:r>
            <a:r>
              <a:rPr sz="900" u="sng" spc="95" dirty="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900" u="sng" dirty="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Calibri"/>
                <a:cs typeface="Calibri"/>
                <a:hlinkClick r:id="rId3"/>
              </a:rPr>
              <a:t>Weather</a:t>
            </a:r>
            <a:r>
              <a:rPr sz="900" u="sng" spc="95" dirty="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900" u="sng" spc="35" dirty="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Calibri"/>
                <a:cs typeface="Calibri"/>
                <a:hlinkClick r:id="rId3"/>
              </a:rPr>
              <a:t>Service</a:t>
            </a:r>
            <a:r>
              <a:rPr sz="900" spc="35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74087" y="8456354"/>
            <a:ext cx="40233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45" dirty="0">
                <a:solidFill>
                  <a:srgbClr val="231F20"/>
                </a:solidFill>
                <a:latin typeface="Calibri"/>
                <a:cs typeface="Calibri"/>
              </a:rPr>
              <a:t>Likelihood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 of </a:t>
            </a:r>
            <a:r>
              <a:rPr sz="900" b="1" spc="60" dirty="0">
                <a:solidFill>
                  <a:srgbClr val="231F20"/>
                </a:solidFill>
                <a:latin typeface="Calibri"/>
                <a:cs typeface="Calibri"/>
              </a:rPr>
              <a:t>Heat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Calibri"/>
                <a:cs typeface="Calibri"/>
              </a:rPr>
              <a:t>Disorders</a:t>
            </a:r>
            <a:r>
              <a:rPr sz="9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with </a:t>
            </a:r>
            <a:r>
              <a:rPr sz="900" b="1" spc="55" dirty="0">
                <a:solidFill>
                  <a:srgbClr val="231F20"/>
                </a:solidFill>
                <a:latin typeface="Calibri"/>
                <a:cs typeface="Calibri"/>
              </a:rPr>
              <a:t>Prolonged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65" dirty="0">
                <a:solidFill>
                  <a:srgbClr val="231F20"/>
                </a:solidFill>
                <a:latin typeface="Calibri"/>
                <a:cs typeface="Calibri"/>
              </a:rPr>
              <a:t>Exposure</a:t>
            </a:r>
            <a:r>
              <a:rPr sz="9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or </a:t>
            </a:r>
            <a:r>
              <a:rPr sz="900" b="1" spc="55" dirty="0">
                <a:solidFill>
                  <a:srgbClr val="231F20"/>
                </a:solidFill>
                <a:latin typeface="Calibri"/>
                <a:cs typeface="Calibri"/>
              </a:rPr>
              <a:t>Strenuous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Calibri"/>
                <a:cs typeface="Calibri"/>
              </a:rPr>
              <a:t>Activity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8339" y="6206171"/>
            <a:ext cx="169545" cy="1199515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Relative</a:t>
            </a:r>
            <a:r>
              <a:rPr sz="900" b="1" spc="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55" dirty="0">
                <a:solidFill>
                  <a:srgbClr val="231F20"/>
                </a:solidFill>
                <a:latin typeface="Calibri"/>
                <a:cs typeface="Calibri"/>
              </a:rPr>
              <a:t>Humidity</a:t>
            </a:r>
            <a:r>
              <a:rPr sz="900" b="1" spc="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85" dirty="0">
                <a:solidFill>
                  <a:srgbClr val="231F20"/>
                </a:solidFill>
                <a:latin typeface="Calibri"/>
                <a:cs typeface="Calibri"/>
              </a:rPr>
              <a:t>(%)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730204" y="5281114"/>
            <a:ext cx="938530" cy="434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Temperature</a:t>
            </a:r>
            <a:r>
              <a:rPr sz="900" b="1" spc="3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60" dirty="0">
                <a:solidFill>
                  <a:srgbClr val="231F20"/>
                </a:solidFill>
                <a:latin typeface="Calibri"/>
                <a:cs typeface="Calibri"/>
              </a:rPr>
              <a:t>(°F)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Calibri"/>
              <a:cs typeface="Calibri"/>
            </a:endParaRPr>
          </a:p>
          <a:p>
            <a:pPr marL="186690">
              <a:lnSpc>
                <a:spcPct val="100000"/>
              </a:lnSpc>
              <a:tabLst>
                <a:tab pos="567055" algn="l"/>
              </a:tabLst>
            </a:pPr>
            <a:r>
              <a:rPr sz="800" b="1" spc="65" dirty="0">
                <a:solidFill>
                  <a:srgbClr val="231F20"/>
                </a:solidFill>
                <a:latin typeface="Calibri"/>
                <a:cs typeface="Calibri"/>
              </a:rPr>
              <a:t>94</a:t>
            </a:r>
            <a:r>
              <a:rPr sz="800" b="1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800" b="1" spc="60" dirty="0">
                <a:solidFill>
                  <a:srgbClr val="231F20"/>
                </a:solidFill>
                <a:latin typeface="Calibri"/>
                <a:cs typeface="Calibri"/>
              </a:rPr>
              <a:t>96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335147" y="8811920"/>
            <a:ext cx="3956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231F20"/>
                </a:solidFill>
                <a:latin typeface="Lucida Sans"/>
                <a:cs typeface="Lucida Sans"/>
              </a:rPr>
              <a:t>Caution</a:t>
            </a:r>
            <a:endParaRPr sz="800">
              <a:latin typeface="Lucida Sans"/>
              <a:cs typeface="Lucida San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95394" y="8811920"/>
            <a:ext cx="8096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231F20"/>
                </a:solidFill>
                <a:latin typeface="Lucida Sans"/>
                <a:cs typeface="Lucida Sans"/>
              </a:rPr>
              <a:t>Extreme</a:t>
            </a:r>
            <a:r>
              <a:rPr sz="800" spc="-7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Sans"/>
                <a:cs typeface="Lucida Sans"/>
              </a:rPr>
              <a:t>Caution</a:t>
            </a:r>
            <a:endParaRPr sz="800">
              <a:latin typeface="Lucida Sans"/>
              <a:cs typeface="Lucida San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518938" y="8811920"/>
            <a:ext cx="3663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231F20"/>
                </a:solidFill>
                <a:latin typeface="Lucida Sans"/>
                <a:cs typeface="Lucida Sans"/>
              </a:rPr>
              <a:t>Danger</a:t>
            </a:r>
            <a:endParaRPr sz="800">
              <a:latin typeface="Lucida Sans"/>
              <a:cs typeface="Lucida San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398184" y="8811920"/>
            <a:ext cx="7804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231F20"/>
                </a:solidFill>
                <a:latin typeface="Lucida Sans"/>
                <a:cs typeface="Lucida Sans"/>
              </a:rPr>
              <a:t>Extreme</a:t>
            </a:r>
            <a:r>
              <a:rPr sz="800" spc="-7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Sans"/>
                <a:cs typeface="Lucida Sans"/>
              </a:rPr>
              <a:t>Danger</a:t>
            </a:r>
            <a:endParaRPr sz="800">
              <a:latin typeface="Lucida Sans"/>
              <a:cs typeface="Lucida Sans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97632" y="8815540"/>
            <a:ext cx="5156835" cy="1000760"/>
            <a:chOff x="197632" y="8815540"/>
            <a:chExt cx="5156835" cy="1000760"/>
          </a:xfrm>
        </p:grpSpPr>
        <p:sp>
          <p:nvSpPr>
            <p:cNvPr id="42" name="object 42"/>
            <p:cNvSpPr/>
            <p:nvPr/>
          </p:nvSpPr>
          <p:spPr>
            <a:xfrm>
              <a:off x="5200637" y="8815540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4">
                  <a:moveTo>
                    <a:pt x="153708" y="0"/>
                  </a:moveTo>
                  <a:lnTo>
                    <a:pt x="0" y="0"/>
                  </a:lnTo>
                  <a:lnTo>
                    <a:pt x="0" y="153708"/>
                  </a:lnTo>
                  <a:lnTo>
                    <a:pt x="153708" y="153708"/>
                  </a:lnTo>
                  <a:lnTo>
                    <a:pt x="153708" y="0"/>
                  </a:lnTo>
                  <a:close/>
                </a:path>
              </a:pathLst>
            </a:custGeom>
            <a:solidFill>
              <a:srgbClr val="ED30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320946" y="8815540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4">
                  <a:moveTo>
                    <a:pt x="153708" y="0"/>
                  </a:moveTo>
                  <a:lnTo>
                    <a:pt x="0" y="0"/>
                  </a:lnTo>
                  <a:lnTo>
                    <a:pt x="0" y="153708"/>
                  </a:lnTo>
                  <a:lnTo>
                    <a:pt x="153708" y="153708"/>
                  </a:lnTo>
                  <a:lnTo>
                    <a:pt x="153708" y="0"/>
                  </a:lnTo>
                  <a:close/>
                </a:path>
              </a:pathLst>
            </a:custGeom>
            <a:solidFill>
              <a:srgbClr val="F36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137536" y="8815540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5" h="154304">
                  <a:moveTo>
                    <a:pt x="153708" y="0"/>
                  </a:moveTo>
                  <a:lnTo>
                    <a:pt x="0" y="0"/>
                  </a:lnTo>
                  <a:lnTo>
                    <a:pt x="0" y="153708"/>
                  </a:lnTo>
                  <a:lnTo>
                    <a:pt x="153708" y="153708"/>
                  </a:lnTo>
                  <a:lnTo>
                    <a:pt x="153708" y="0"/>
                  </a:lnTo>
                  <a:close/>
                </a:path>
              </a:pathLst>
            </a:custGeom>
            <a:solidFill>
              <a:srgbClr val="FFC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998076" y="8815540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5" h="154304">
                  <a:moveTo>
                    <a:pt x="153708" y="0"/>
                  </a:moveTo>
                  <a:lnTo>
                    <a:pt x="0" y="0"/>
                  </a:lnTo>
                  <a:lnTo>
                    <a:pt x="0" y="153708"/>
                  </a:lnTo>
                  <a:lnTo>
                    <a:pt x="153708" y="153708"/>
                  </a:lnTo>
                  <a:lnTo>
                    <a:pt x="153708" y="0"/>
                  </a:lnTo>
                  <a:close/>
                </a:path>
              </a:pathLst>
            </a:custGeom>
            <a:solidFill>
              <a:srgbClr val="F3A6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>
              <a:hlinkClick r:id="rId4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7632" y="9426099"/>
              <a:ext cx="1077915" cy="389983"/>
            </a:xfrm>
            <a:prstGeom prst="rect">
              <a:avLst/>
            </a:prstGeom>
          </p:spPr>
        </p:pic>
      </p:grpSp>
      <p:sp>
        <p:nvSpPr>
          <p:cNvPr id="47" name="object 47"/>
          <p:cNvSpPr/>
          <p:nvPr/>
        </p:nvSpPr>
        <p:spPr>
          <a:xfrm>
            <a:off x="0" y="4065473"/>
            <a:ext cx="7772400" cy="6350"/>
          </a:xfrm>
          <a:custGeom>
            <a:avLst/>
            <a:gdLst/>
            <a:ahLst/>
            <a:cxnLst/>
            <a:rect l="l" t="t" r="r" b="b"/>
            <a:pathLst>
              <a:path w="7772400" h="6350">
                <a:moveTo>
                  <a:pt x="0" y="0"/>
                </a:moveTo>
                <a:lnTo>
                  <a:pt x="0" y="6350"/>
                </a:lnTo>
                <a:lnTo>
                  <a:pt x="7772400" y="6350"/>
                </a:lnTo>
                <a:lnTo>
                  <a:pt x="777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>
              <a:alpha val="2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58800" y="5283418"/>
            <a:ext cx="617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75" dirty="0">
                <a:solidFill>
                  <a:srgbClr val="ED3023"/>
                </a:solidFill>
                <a:latin typeface="Calibri"/>
                <a:cs typeface="Calibri"/>
              </a:rPr>
              <a:t>Heat</a:t>
            </a:r>
            <a:r>
              <a:rPr sz="900" b="1" spc="-30" dirty="0">
                <a:solidFill>
                  <a:srgbClr val="ED3023"/>
                </a:solidFill>
                <a:latin typeface="Calibri"/>
                <a:cs typeface="Calibri"/>
              </a:rPr>
              <a:t> </a:t>
            </a:r>
            <a:r>
              <a:rPr sz="900" b="1" spc="50" dirty="0">
                <a:solidFill>
                  <a:srgbClr val="ED3023"/>
                </a:solidFill>
                <a:latin typeface="Calibri"/>
                <a:cs typeface="Calibri"/>
              </a:rPr>
              <a:t>Index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58800" y="9236075"/>
            <a:ext cx="6937375" cy="518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9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spc="70" dirty="0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sz="9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spc="105" dirty="0">
                <a:solidFill>
                  <a:srgbClr val="404040"/>
                </a:solidFill>
                <a:latin typeface="Calibri"/>
                <a:cs typeface="Calibri"/>
              </a:rPr>
              <a:t>OSHA</a:t>
            </a:r>
            <a:r>
              <a:rPr sz="9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mobile</a:t>
            </a:r>
            <a:r>
              <a:rPr sz="9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spc="60" dirty="0">
                <a:solidFill>
                  <a:srgbClr val="404040"/>
                </a:solidFill>
                <a:latin typeface="Calibri"/>
                <a:cs typeface="Calibri"/>
              </a:rPr>
              <a:t>app</a:t>
            </a:r>
            <a:r>
              <a:rPr sz="9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spc="6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9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other</a:t>
            </a:r>
            <a:r>
              <a:rPr sz="900" spc="50" dirty="0">
                <a:solidFill>
                  <a:srgbClr val="404040"/>
                </a:solidFill>
                <a:latin typeface="Calibri"/>
                <a:cs typeface="Calibri"/>
              </a:rPr>
              <a:t> resources</a:t>
            </a:r>
            <a:r>
              <a:rPr sz="9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9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spc="45" dirty="0">
                <a:solidFill>
                  <a:srgbClr val="404040"/>
                </a:solidFill>
                <a:latin typeface="Calibri"/>
                <a:cs typeface="Calibri"/>
              </a:rPr>
              <a:t>determining</a:t>
            </a:r>
            <a:r>
              <a:rPr sz="9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heat</a:t>
            </a:r>
            <a:r>
              <a:rPr sz="9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risk,</a:t>
            </a:r>
            <a:r>
              <a:rPr sz="9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visit</a:t>
            </a:r>
            <a:r>
              <a:rPr sz="9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u="sng" spc="35" dirty="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Calibri"/>
                <a:cs typeface="Calibri"/>
                <a:hlinkClick r:id="rId6"/>
              </a:rPr>
              <a:t>osha.gov/heat</a:t>
            </a:r>
            <a:r>
              <a:rPr sz="900" spc="35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libri"/>
              <a:cs typeface="Calibri"/>
            </a:endParaRPr>
          </a:p>
          <a:p>
            <a:pPr marL="4443095">
              <a:lnSpc>
                <a:spcPct val="100000"/>
              </a:lnSpc>
            </a:pPr>
            <a:r>
              <a:rPr sz="1200" b="0" dirty="0">
                <a:latin typeface="Museo 300"/>
                <a:cs typeface="Museo 300"/>
              </a:rPr>
              <a:t>e-Guide</a:t>
            </a:r>
            <a:r>
              <a:rPr sz="1200" b="0" spc="165" dirty="0">
                <a:latin typeface="Museo 300"/>
                <a:cs typeface="Museo 300"/>
              </a:rPr>
              <a:t> </a:t>
            </a:r>
            <a:r>
              <a:rPr sz="1200" b="0" dirty="0">
                <a:latin typeface="Museo 300"/>
                <a:cs typeface="Museo 300"/>
              </a:rPr>
              <a:t>presented</a:t>
            </a:r>
            <a:r>
              <a:rPr sz="1200" b="0" spc="160" dirty="0">
                <a:latin typeface="Museo 300"/>
                <a:cs typeface="Museo 300"/>
              </a:rPr>
              <a:t> </a:t>
            </a:r>
            <a:r>
              <a:rPr sz="1200" b="0" dirty="0">
                <a:latin typeface="Museo 300"/>
                <a:cs typeface="Museo 300"/>
              </a:rPr>
              <a:t>by</a:t>
            </a:r>
            <a:r>
              <a:rPr sz="1200" b="0" spc="170" dirty="0">
                <a:latin typeface="Museo 300"/>
                <a:cs typeface="Museo 300"/>
              </a:rPr>
              <a:t> </a:t>
            </a:r>
            <a:r>
              <a:rPr sz="1200" b="0" dirty="0">
                <a:latin typeface="Museo 300"/>
                <a:cs typeface="Museo 300"/>
              </a:rPr>
              <a:t>Total</a:t>
            </a:r>
            <a:r>
              <a:rPr sz="1200" b="0" spc="170" dirty="0">
                <a:latin typeface="Museo 300"/>
                <a:cs typeface="Museo 300"/>
              </a:rPr>
              <a:t> </a:t>
            </a:r>
            <a:r>
              <a:rPr sz="1200" b="0" spc="-10" dirty="0">
                <a:latin typeface="Museo 300"/>
                <a:cs typeface="Museo 300"/>
              </a:rPr>
              <a:t>Safety</a:t>
            </a:r>
            <a:endParaRPr sz="1200">
              <a:latin typeface="Museo 300"/>
              <a:cs typeface="Museo 30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87099" y="571500"/>
            <a:ext cx="2113915" cy="3463925"/>
          </a:xfrm>
          <a:custGeom>
            <a:avLst/>
            <a:gdLst/>
            <a:ahLst/>
            <a:cxnLst/>
            <a:rect l="l" t="t" r="r" b="b"/>
            <a:pathLst>
              <a:path w="2113915" h="3463925">
                <a:moveTo>
                  <a:pt x="2113800" y="0"/>
                </a:moveTo>
                <a:lnTo>
                  <a:pt x="0" y="0"/>
                </a:lnTo>
                <a:lnTo>
                  <a:pt x="0" y="3463734"/>
                </a:lnTo>
                <a:lnTo>
                  <a:pt x="2113800" y="3463734"/>
                </a:lnTo>
                <a:lnTo>
                  <a:pt x="2113800" y="0"/>
                </a:lnTo>
                <a:close/>
              </a:path>
            </a:pathLst>
          </a:custGeom>
          <a:solidFill>
            <a:srgbClr val="C0C0C0">
              <a:alpha val="2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4483303"/>
            <a:ext cx="7772400" cy="4340860"/>
            <a:chOff x="0" y="4483303"/>
            <a:chExt cx="7772400" cy="4340860"/>
          </a:xfrm>
        </p:grpSpPr>
        <p:sp>
          <p:nvSpPr>
            <p:cNvPr id="4" name="object 4"/>
            <p:cNvSpPr/>
            <p:nvPr/>
          </p:nvSpPr>
          <p:spPr>
            <a:xfrm>
              <a:off x="0" y="4483303"/>
              <a:ext cx="7772400" cy="4340860"/>
            </a:xfrm>
            <a:custGeom>
              <a:avLst/>
              <a:gdLst/>
              <a:ahLst/>
              <a:cxnLst/>
              <a:rect l="l" t="t" r="r" b="b"/>
              <a:pathLst>
                <a:path w="7772400" h="4340859">
                  <a:moveTo>
                    <a:pt x="0" y="0"/>
                  </a:moveTo>
                  <a:lnTo>
                    <a:pt x="0" y="4340517"/>
                  </a:lnTo>
                  <a:lnTo>
                    <a:pt x="7772400" y="4340517"/>
                  </a:lnTo>
                  <a:lnTo>
                    <a:pt x="7772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>
                <a:alpha val="2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88998" y="7385616"/>
              <a:ext cx="0" cy="265430"/>
            </a:xfrm>
            <a:custGeom>
              <a:avLst/>
              <a:gdLst/>
              <a:ahLst/>
              <a:cxnLst/>
              <a:rect l="l" t="t" r="r" b="b"/>
              <a:pathLst>
                <a:path h="265429">
                  <a:moveTo>
                    <a:pt x="0" y="265176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67831" y="6516936"/>
              <a:ext cx="0" cy="1134110"/>
            </a:xfrm>
            <a:custGeom>
              <a:avLst/>
              <a:gdLst/>
              <a:ahLst/>
              <a:cxnLst/>
              <a:rect l="l" t="t" r="r" b="b"/>
              <a:pathLst>
                <a:path h="1134109">
                  <a:moveTo>
                    <a:pt x="0" y="1133856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46664" y="6352340"/>
              <a:ext cx="0" cy="1316990"/>
            </a:xfrm>
            <a:custGeom>
              <a:avLst/>
              <a:gdLst/>
              <a:ahLst/>
              <a:cxnLst/>
              <a:rect l="l" t="t" r="r" b="b"/>
              <a:pathLst>
                <a:path h="1316990">
                  <a:moveTo>
                    <a:pt x="0" y="1316735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25496" y="6329480"/>
              <a:ext cx="0" cy="1339850"/>
            </a:xfrm>
            <a:custGeom>
              <a:avLst/>
              <a:gdLst/>
              <a:ahLst/>
              <a:cxnLst/>
              <a:rect l="l" t="t" r="r" b="b"/>
              <a:pathLst>
                <a:path h="1339850">
                  <a:moveTo>
                    <a:pt x="0" y="1339595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04329" y="6068876"/>
              <a:ext cx="0" cy="1591310"/>
            </a:xfrm>
            <a:custGeom>
              <a:avLst/>
              <a:gdLst/>
              <a:ahLst/>
              <a:cxnLst/>
              <a:rect l="l" t="t" r="r" b="b"/>
              <a:pathLst>
                <a:path h="1591309">
                  <a:moveTo>
                    <a:pt x="0" y="1591056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83163" y="6032300"/>
              <a:ext cx="0" cy="1609725"/>
            </a:xfrm>
            <a:custGeom>
              <a:avLst/>
              <a:gdLst/>
              <a:ahLst/>
              <a:cxnLst/>
              <a:rect l="l" t="t" r="r" b="b"/>
              <a:pathLst>
                <a:path h="1609725">
                  <a:moveTo>
                    <a:pt x="0" y="1609344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61996" y="5812844"/>
              <a:ext cx="0" cy="1856739"/>
            </a:xfrm>
            <a:custGeom>
              <a:avLst/>
              <a:gdLst/>
              <a:ahLst/>
              <a:cxnLst/>
              <a:rect l="l" t="t" r="r" b="b"/>
              <a:pathLst>
                <a:path h="1856740">
                  <a:moveTo>
                    <a:pt x="0" y="1856232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40830" y="5794553"/>
              <a:ext cx="0" cy="1867535"/>
            </a:xfrm>
            <a:custGeom>
              <a:avLst/>
              <a:gdLst/>
              <a:ahLst/>
              <a:cxnLst/>
              <a:rect l="l" t="t" r="r" b="b"/>
              <a:pathLst>
                <a:path h="1867534">
                  <a:moveTo>
                    <a:pt x="0" y="1867052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0" y="4425551"/>
            <a:ext cx="7772400" cy="6350"/>
          </a:xfrm>
          <a:custGeom>
            <a:avLst/>
            <a:gdLst/>
            <a:ahLst/>
            <a:cxnLst/>
            <a:rect l="l" t="t" r="r" b="b"/>
            <a:pathLst>
              <a:path w="7772400" h="6350">
                <a:moveTo>
                  <a:pt x="0" y="6350"/>
                </a:moveTo>
                <a:lnTo>
                  <a:pt x="7772400" y="6350"/>
                </a:lnTo>
                <a:lnTo>
                  <a:pt x="7772400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C0C0C0">
              <a:alpha val="2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87099" y="571500"/>
            <a:ext cx="2113915" cy="3463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L="116205" marR="234950">
              <a:lnSpc>
                <a:spcPct val="114599"/>
              </a:lnSpc>
            </a:pPr>
            <a:r>
              <a:rPr sz="800" spc="-30" dirty="0">
                <a:solidFill>
                  <a:srgbClr val="231F20"/>
                </a:solidFill>
                <a:latin typeface="Lucida Sans"/>
                <a:cs typeface="Lucida Sans"/>
              </a:rPr>
              <a:t>Honeywell</a:t>
            </a:r>
            <a:r>
              <a:rPr sz="800" spc="-5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Lucida Sans"/>
                <a:cs typeface="Lucida Sans"/>
              </a:rPr>
              <a:t>tested</a:t>
            </a:r>
            <a:r>
              <a:rPr sz="800" spc="-4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Lucida Sans"/>
                <a:cs typeface="Lucida Sans"/>
              </a:rPr>
              <a:t>temperature</a:t>
            </a:r>
            <a:r>
              <a:rPr sz="800" spc="-5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Lucida Sans"/>
                <a:cs typeface="Lucida Sans"/>
              </a:rPr>
              <a:t>profiles </a:t>
            </a:r>
            <a:r>
              <a:rPr sz="800" spc="-35" dirty="0">
                <a:solidFill>
                  <a:srgbClr val="231F20"/>
                </a:solidFill>
                <a:latin typeface="Lucida Sans"/>
                <a:cs typeface="Lucida Sans"/>
              </a:rPr>
              <a:t>using</a:t>
            </a:r>
            <a:r>
              <a:rPr sz="800" spc="-8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Lucida Sans"/>
                <a:cs typeface="Lucida Sans"/>
              </a:rPr>
              <a:t>hard</a:t>
            </a:r>
            <a:r>
              <a:rPr sz="800" spc="-8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Lucida Sans"/>
                <a:cs typeface="Lucida Sans"/>
              </a:rPr>
              <a:t>hats</a:t>
            </a:r>
            <a:r>
              <a:rPr sz="800" spc="-7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Lucida Sans"/>
                <a:cs typeface="Lucida Sans"/>
              </a:rPr>
              <a:t>and</a:t>
            </a:r>
            <a:r>
              <a:rPr sz="800" spc="-8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Lucida Sans"/>
                <a:cs typeface="Lucida Sans"/>
              </a:rPr>
              <a:t>head</a:t>
            </a:r>
            <a:r>
              <a:rPr sz="800" spc="-7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Lucida Sans"/>
                <a:cs typeface="Lucida Sans"/>
              </a:rPr>
              <a:t>forms.</a:t>
            </a:r>
            <a:endParaRPr sz="800">
              <a:latin typeface="Lucida Sans"/>
              <a:cs typeface="Lucida San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7099" y="571500"/>
            <a:ext cx="2113800" cy="3022091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58800" y="527226"/>
            <a:ext cx="4128135" cy="3540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ED3023"/>
                </a:solidFill>
                <a:latin typeface="Calibri"/>
                <a:cs typeface="Calibri"/>
              </a:rPr>
              <a:t>2.</a:t>
            </a:r>
            <a:r>
              <a:rPr sz="1100" b="1" spc="185" dirty="0">
                <a:solidFill>
                  <a:srgbClr val="ED3023"/>
                </a:solidFill>
                <a:latin typeface="Calibri"/>
                <a:cs typeface="Calibri"/>
              </a:rPr>
              <a:t> </a:t>
            </a:r>
            <a:r>
              <a:rPr sz="1100" b="1" spc="150" dirty="0">
                <a:solidFill>
                  <a:srgbClr val="ED3023"/>
                </a:solidFill>
                <a:latin typeface="Calibri"/>
                <a:cs typeface="Calibri"/>
              </a:rPr>
              <a:t>CHOOSE</a:t>
            </a:r>
            <a:r>
              <a:rPr sz="1100" b="1" spc="-40" dirty="0">
                <a:solidFill>
                  <a:srgbClr val="ED3023"/>
                </a:solidFill>
                <a:latin typeface="Calibri"/>
                <a:cs typeface="Calibri"/>
              </a:rPr>
              <a:t> </a:t>
            </a:r>
            <a:r>
              <a:rPr sz="1100" b="1" spc="130" dirty="0">
                <a:solidFill>
                  <a:srgbClr val="ED3023"/>
                </a:solidFill>
                <a:latin typeface="Calibri"/>
                <a:cs typeface="Calibri"/>
              </a:rPr>
              <a:t>LIGHT-</a:t>
            </a:r>
            <a:r>
              <a:rPr sz="1100" b="1" spc="150" dirty="0">
                <a:solidFill>
                  <a:srgbClr val="ED3023"/>
                </a:solidFill>
                <a:latin typeface="Calibri"/>
                <a:cs typeface="Calibri"/>
              </a:rPr>
              <a:t>COLORED</a:t>
            </a:r>
            <a:r>
              <a:rPr sz="1100" b="1" spc="-45" dirty="0">
                <a:solidFill>
                  <a:srgbClr val="ED3023"/>
                </a:solidFill>
                <a:latin typeface="Calibri"/>
                <a:cs typeface="Calibri"/>
              </a:rPr>
              <a:t> </a:t>
            </a:r>
            <a:r>
              <a:rPr sz="1100" b="1" spc="130" dirty="0">
                <a:solidFill>
                  <a:srgbClr val="ED3023"/>
                </a:solidFill>
                <a:latin typeface="Calibri"/>
                <a:cs typeface="Calibri"/>
              </a:rPr>
              <a:t>HARD</a:t>
            </a:r>
            <a:r>
              <a:rPr sz="1100" b="1" spc="-40" dirty="0">
                <a:solidFill>
                  <a:srgbClr val="ED3023"/>
                </a:solidFill>
                <a:latin typeface="Calibri"/>
                <a:cs typeface="Calibri"/>
              </a:rPr>
              <a:t> </a:t>
            </a:r>
            <a:r>
              <a:rPr sz="1100" b="1" spc="105" dirty="0">
                <a:solidFill>
                  <a:srgbClr val="ED3023"/>
                </a:solidFill>
                <a:latin typeface="Calibri"/>
                <a:cs typeface="Calibri"/>
              </a:rPr>
              <a:t>HATS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900" spc="-60" dirty="0">
                <a:solidFill>
                  <a:srgbClr val="404040"/>
                </a:solidFill>
                <a:latin typeface="Lucida Sans"/>
                <a:cs typeface="Lucida Sans"/>
              </a:rPr>
              <a:t>All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hard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5" dirty="0">
                <a:solidFill>
                  <a:srgbClr val="404040"/>
                </a:solidFill>
                <a:latin typeface="Lucida Sans"/>
                <a:cs typeface="Lucida Sans"/>
              </a:rPr>
              <a:t>hats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reflect,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absorb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and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transmit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some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infrared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rays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from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0" dirty="0">
                <a:solidFill>
                  <a:srgbClr val="404040"/>
                </a:solidFill>
                <a:latin typeface="Lucida Sans"/>
                <a:cs typeface="Lucida Sans"/>
              </a:rPr>
              <a:t>sun.</a:t>
            </a:r>
            <a:endParaRPr sz="900">
              <a:latin typeface="Lucida Sans"/>
              <a:cs typeface="Lucida Sans"/>
            </a:endParaRPr>
          </a:p>
          <a:p>
            <a:pPr marL="12700" marR="80010">
              <a:lnSpc>
                <a:spcPct val="120300"/>
              </a:lnSpc>
            </a:pP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rays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that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are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absorbed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through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shell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become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Lucida Sans"/>
                <a:cs typeface="Lucida Sans"/>
              </a:rPr>
              <a:t>trapped,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increasing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5" dirty="0">
                <a:solidFill>
                  <a:srgbClr val="404040"/>
                </a:solidFill>
                <a:latin typeface="Lucida Sans"/>
                <a:cs typeface="Lucida Sans"/>
              </a:rPr>
              <a:t>the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temperature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of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Lucida Sans"/>
                <a:cs typeface="Lucida Sans"/>
              </a:rPr>
              <a:t>air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gap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Lucida Sans"/>
                <a:cs typeface="Lucida Sans"/>
              </a:rPr>
              <a:t>surrounding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60" dirty="0">
                <a:solidFill>
                  <a:srgbClr val="404040"/>
                </a:solidFill>
                <a:latin typeface="Lucida Sans"/>
                <a:cs typeface="Lucida Sans"/>
              </a:rPr>
              <a:t>worker's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head.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There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are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dirty="0">
                <a:solidFill>
                  <a:srgbClr val="404040"/>
                </a:solidFill>
                <a:latin typeface="Lucida Sans"/>
                <a:cs typeface="Lucida Sans"/>
              </a:rPr>
              <a:t>a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variety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5" dirty="0">
                <a:solidFill>
                  <a:srgbClr val="404040"/>
                </a:solidFill>
                <a:latin typeface="Lucida Sans"/>
                <a:cs typeface="Lucida Sans"/>
              </a:rPr>
              <a:t>of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factors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increasing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temperature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of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Lucida Sans"/>
                <a:cs typeface="Lucida Sans"/>
              </a:rPr>
              <a:t>air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5" dirty="0">
                <a:solidFill>
                  <a:srgbClr val="404040"/>
                </a:solidFill>
                <a:latin typeface="Lucida Sans"/>
                <a:cs typeface="Lucida Sans"/>
              </a:rPr>
              <a:t>gap,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including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angle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of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0" dirty="0">
                <a:solidFill>
                  <a:srgbClr val="404040"/>
                </a:solidFill>
                <a:latin typeface="Lucida Sans"/>
                <a:cs typeface="Lucida Sans"/>
              </a:rPr>
              <a:t>sun,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amount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of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60" dirty="0">
                <a:solidFill>
                  <a:srgbClr val="404040"/>
                </a:solidFill>
                <a:latin typeface="Lucida Sans"/>
                <a:cs typeface="Lucida Sans"/>
              </a:rPr>
              <a:t>wind,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ambient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temperature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and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color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of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hard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0" dirty="0">
                <a:solidFill>
                  <a:srgbClr val="404040"/>
                </a:solidFill>
                <a:latin typeface="Lucida Sans"/>
                <a:cs typeface="Lucida Sans"/>
              </a:rPr>
              <a:t>hat.</a:t>
            </a:r>
            <a:endParaRPr sz="900">
              <a:latin typeface="Lucida Sans"/>
              <a:cs typeface="Lucida Sans"/>
            </a:endParaRPr>
          </a:p>
          <a:p>
            <a:pPr marL="12700" marR="87630">
              <a:lnSpc>
                <a:spcPct val="120300"/>
              </a:lnSpc>
              <a:spcBef>
                <a:spcPts val="570"/>
              </a:spcBef>
            </a:pP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Honeywell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tested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impact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of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color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on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temperature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that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65" dirty="0">
                <a:solidFill>
                  <a:srgbClr val="404040"/>
                </a:solidFill>
                <a:latin typeface="Lucida Sans"/>
                <a:cs typeface="Lucida Sans"/>
              </a:rPr>
              <a:t>worker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5" dirty="0">
                <a:solidFill>
                  <a:srgbClr val="404040"/>
                </a:solidFill>
                <a:latin typeface="Lucida Sans"/>
                <a:cs typeface="Lucida Sans"/>
              </a:rPr>
              <a:t>is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subjected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65" dirty="0">
                <a:solidFill>
                  <a:srgbClr val="404040"/>
                </a:solidFill>
                <a:latin typeface="Lucida Sans"/>
                <a:cs typeface="Lucida Sans"/>
              </a:rPr>
              <a:t>to.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Lucida Sans"/>
                <a:cs typeface="Lucida Sans"/>
              </a:rPr>
              <a:t>We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put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identical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hard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5" dirty="0">
                <a:solidFill>
                  <a:srgbClr val="404040"/>
                </a:solidFill>
                <a:latin typeface="Lucida Sans"/>
                <a:cs typeface="Lucida Sans"/>
              </a:rPr>
              <a:t>hats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of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different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colors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on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head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forms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Lucida Sans"/>
                <a:cs typeface="Lucida Sans"/>
              </a:rPr>
              <a:t>inside </a:t>
            </a:r>
            <a:r>
              <a:rPr sz="900" dirty="0">
                <a:solidFill>
                  <a:srgbClr val="404040"/>
                </a:solidFill>
                <a:latin typeface="Lucida Sans"/>
                <a:cs typeface="Lucida Sans"/>
              </a:rPr>
              <a:t>a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controlled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environment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that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was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tuned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to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resemble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dirty="0">
                <a:solidFill>
                  <a:srgbClr val="404040"/>
                </a:solidFill>
                <a:latin typeface="Lucida Sans"/>
                <a:cs typeface="Lucida Sans"/>
              </a:rPr>
              <a:t>a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warm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summer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0" dirty="0">
                <a:solidFill>
                  <a:srgbClr val="404040"/>
                </a:solidFill>
                <a:latin typeface="Lucida Sans"/>
                <a:cs typeface="Lucida Sans"/>
              </a:rPr>
              <a:t>day.</a:t>
            </a:r>
            <a:endParaRPr sz="900">
              <a:latin typeface="Lucida Sans"/>
              <a:cs typeface="Lucida Sans"/>
            </a:endParaRPr>
          </a:p>
          <a:p>
            <a:pPr marL="12700" marR="5080">
              <a:lnSpc>
                <a:spcPct val="120300"/>
              </a:lnSpc>
            </a:pP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hard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5" dirty="0">
                <a:solidFill>
                  <a:srgbClr val="404040"/>
                </a:solidFill>
                <a:latin typeface="Lucida Sans"/>
                <a:cs typeface="Lucida Sans"/>
              </a:rPr>
              <a:t>hats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Lucida Sans"/>
                <a:cs typeface="Lucida Sans"/>
              </a:rPr>
              <a:t>were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then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Lucida Sans"/>
                <a:cs typeface="Lucida Sans"/>
              </a:rPr>
              <a:t>exposed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to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0" dirty="0">
                <a:solidFill>
                  <a:srgbClr val="404040"/>
                </a:solidFill>
                <a:latin typeface="Lucida Sans"/>
                <a:cs typeface="Lucida Sans"/>
              </a:rPr>
              <a:t>an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infrared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heat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lamp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to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simulate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0" dirty="0">
                <a:solidFill>
                  <a:srgbClr val="404040"/>
                </a:solidFill>
                <a:latin typeface="Lucida Sans"/>
                <a:cs typeface="Lucida Sans"/>
              </a:rPr>
              <a:t>sun.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Thermocouples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Lucida Sans"/>
                <a:cs typeface="Lucida Sans"/>
              </a:rPr>
              <a:t>were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placed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on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outside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of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hard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hat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shell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and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inside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5" dirty="0">
                <a:solidFill>
                  <a:srgbClr val="404040"/>
                </a:solidFill>
                <a:latin typeface="Lucida Sans"/>
                <a:cs typeface="Lucida Sans"/>
              </a:rPr>
              <a:t>the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shell,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just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above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head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60" dirty="0">
                <a:solidFill>
                  <a:srgbClr val="404040"/>
                </a:solidFill>
                <a:latin typeface="Lucida Sans"/>
                <a:cs typeface="Lucida Sans"/>
              </a:rPr>
              <a:t>form.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Honeywell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found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that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in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dirty="0">
                <a:solidFill>
                  <a:srgbClr val="404040"/>
                </a:solidFill>
                <a:latin typeface="Lucida Sans"/>
                <a:cs typeface="Lucida Sans"/>
              </a:rPr>
              <a:t>a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dirty="0">
                <a:solidFill>
                  <a:srgbClr val="404040"/>
                </a:solidFill>
                <a:latin typeface="Lucida Sans"/>
                <a:cs typeface="Lucida Sans"/>
              </a:rPr>
              <a:t>90°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60" dirty="0">
                <a:solidFill>
                  <a:srgbClr val="404040"/>
                </a:solidFill>
                <a:latin typeface="Lucida Sans"/>
                <a:cs typeface="Lucida Sans"/>
              </a:rPr>
              <a:t>F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Lucida Sans"/>
                <a:cs typeface="Lucida Sans"/>
              </a:rPr>
              <a:t>environment,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5" dirty="0">
                <a:solidFill>
                  <a:srgbClr val="404040"/>
                </a:solidFill>
                <a:latin typeface="Lucida Sans"/>
                <a:cs typeface="Lucida Sans"/>
              </a:rPr>
              <a:t>the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temperature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of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Lucida Sans"/>
                <a:cs typeface="Lucida Sans"/>
              </a:rPr>
              <a:t>air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gap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beneath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hard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hat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shell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(the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Lucida Sans"/>
                <a:cs typeface="Lucida Sans"/>
              </a:rPr>
              <a:t>air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that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65" dirty="0">
                <a:solidFill>
                  <a:srgbClr val="404040"/>
                </a:solidFill>
                <a:latin typeface="Lucida Sans"/>
                <a:cs typeface="Lucida Sans"/>
              </a:rPr>
              <a:t>worker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5" dirty="0">
                <a:solidFill>
                  <a:srgbClr val="404040"/>
                </a:solidFill>
                <a:latin typeface="Lucida Sans"/>
                <a:cs typeface="Lucida Sans"/>
              </a:rPr>
              <a:t>is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actually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Lucida Sans"/>
                <a:cs typeface="Lucida Sans"/>
              </a:rPr>
              <a:t>exposed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to)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ranged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from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111.6°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60" dirty="0">
                <a:solidFill>
                  <a:srgbClr val="404040"/>
                </a:solidFill>
                <a:latin typeface="Lucida Sans"/>
                <a:cs typeface="Lucida Sans"/>
              </a:rPr>
              <a:t>F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to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122.3°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5" dirty="0">
                <a:solidFill>
                  <a:srgbClr val="404040"/>
                </a:solidFill>
                <a:latin typeface="Lucida Sans"/>
                <a:cs typeface="Lucida Sans"/>
              </a:rPr>
              <a:t>F.</a:t>
            </a:r>
            <a:endParaRPr sz="900">
              <a:latin typeface="Lucida Sans"/>
              <a:cs typeface="Lucida Sans"/>
            </a:endParaRPr>
          </a:p>
          <a:p>
            <a:pPr marL="12700" marR="67945">
              <a:lnSpc>
                <a:spcPct val="120300"/>
              </a:lnSpc>
              <a:spcBef>
                <a:spcPts val="565"/>
              </a:spcBef>
            </a:pPr>
            <a:r>
              <a:rPr sz="900" spc="-10" dirty="0">
                <a:solidFill>
                  <a:srgbClr val="404040"/>
                </a:solidFill>
                <a:latin typeface="Lucida Sans"/>
                <a:cs typeface="Lucida Sans"/>
              </a:rPr>
              <a:t>In</a:t>
            </a:r>
            <a:r>
              <a:rPr sz="9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0" dirty="0">
                <a:solidFill>
                  <a:srgbClr val="404040"/>
                </a:solidFill>
                <a:latin typeface="Lucida Sans"/>
                <a:cs typeface="Lucida Sans"/>
              </a:rPr>
              <a:t>fact,</a:t>
            </a:r>
            <a:r>
              <a:rPr sz="900" spc="-7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0" dirty="0">
                <a:solidFill>
                  <a:srgbClr val="404040"/>
                </a:solidFill>
                <a:latin typeface="Lucida Sans"/>
                <a:cs typeface="Lucida Sans"/>
              </a:rPr>
              <a:t>Honeywell</a:t>
            </a:r>
            <a:r>
              <a:rPr sz="900" spc="-7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found</a:t>
            </a:r>
            <a:r>
              <a:rPr sz="900" spc="-7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0" dirty="0">
                <a:solidFill>
                  <a:srgbClr val="404040"/>
                </a:solidFill>
                <a:latin typeface="Lucida Sans"/>
                <a:cs typeface="Lucida Sans"/>
              </a:rPr>
              <a:t>that</a:t>
            </a:r>
            <a:r>
              <a:rPr sz="900" spc="-7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depending</a:t>
            </a:r>
            <a:r>
              <a:rPr sz="900" spc="-7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on</a:t>
            </a:r>
            <a:r>
              <a:rPr sz="900" spc="-7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7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5" dirty="0">
                <a:solidFill>
                  <a:srgbClr val="404040"/>
                </a:solidFill>
                <a:latin typeface="Lucida Sans"/>
                <a:cs typeface="Lucida Sans"/>
              </a:rPr>
              <a:t>color,</a:t>
            </a:r>
            <a:r>
              <a:rPr sz="900" spc="-7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7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outer</a:t>
            </a:r>
            <a:r>
              <a:rPr sz="900" spc="-7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5" dirty="0">
                <a:solidFill>
                  <a:srgbClr val="404040"/>
                </a:solidFill>
                <a:latin typeface="Lucida Sans"/>
                <a:cs typeface="Lucida Sans"/>
              </a:rPr>
              <a:t>shell</a:t>
            </a:r>
            <a:r>
              <a:rPr sz="9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of</a:t>
            </a:r>
            <a:r>
              <a:rPr sz="900" spc="-7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dirty="0">
                <a:solidFill>
                  <a:srgbClr val="404040"/>
                </a:solidFill>
                <a:latin typeface="Lucida Sans"/>
                <a:cs typeface="Lucida Sans"/>
              </a:rPr>
              <a:t>a</a:t>
            </a:r>
            <a:r>
              <a:rPr sz="900" spc="-7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0" dirty="0">
                <a:solidFill>
                  <a:srgbClr val="404040"/>
                </a:solidFill>
                <a:latin typeface="Lucida Sans"/>
                <a:cs typeface="Lucida Sans"/>
              </a:rPr>
              <a:t>hard hat</a:t>
            </a:r>
            <a:r>
              <a:rPr sz="900" spc="-6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dirty="0">
                <a:solidFill>
                  <a:srgbClr val="404040"/>
                </a:solidFill>
                <a:latin typeface="Lucida Sans"/>
                <a:cs typeface="Lucida Sans"/>
              </a:rPr>
              <a:t>can</a:t>
            </a:r>
            <a:r>
              <a:rPr sz="900" spc="-6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0" dirty="0">
                <a:solidFill>
                  <a:srgbClr val="404040"/>
                </a:solidFill>
                <a:latin typeface="Lucida Sans"/>
                <a:cs typeface="Lucida Sans"/>
              </a:rPr>
              <a:t>become</a:t>
            </a:r>
            <a:r>
              <a:rPr sz="900" spc="-6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dirty="0">
                <a:solidFill>
                  <a:srgbClr val="404040"/>
                </a:solidFill>
                <a:latin typeface="Lucida Sans"/>
                <a:cs typeface="Lucida Sans"/>
              </a:rPr>
              <a:t>60</a:t>
            </a:r>
            <a:r>
              <a:rPr sz="900" spc="-6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degrees</a:t>
            </a:r>
            <a:r>
              <a:rPr sz="900" spc="-6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warmer</a:t>
            </a:r>
            <a:r>
              <a:rPr sz="900" spc="-6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0" dirty="0">
                <a:solidFill>
                  <a:srgbClr val="404040"/>
                </a:solidFill>
                <a:latin typeface="Lucida Sans"/>
                <a:cs typeface="Lucida Sans"/>
              </a:rPr>
              <a:t>than</a:t>
            </a:r>
            <a:r>
              <a:rPr sz="900" spc="-6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6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ambient</a:t>
            </a:r>
            <a:r>
              <a:rPr sz="900" spc="-6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temperature,</a:t>
            </a:r>
            <a:r>
              <a:rPr sz="900" spc="-6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while</a:t>
            </a:r>
            <a:r>
              <a:rPr sz="900" spc="-6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5" dirty="0">
                <a:solidFill>
                  <a:srgbClr val="404040"/>
                </a:solidFill>
                <a:latin typeface="Lucida Sans"/>
                <a:cs typeface="Lucida Sans"/>
              </a:rPr>
              <a:t>the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temperature</a:t>
            </a:r>
            <a:r>
              <a:rPr sz="900" spc="-6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inside</a:t>
            </a:r>
            <a:r>
              <a:rPr sz="900" spc="-6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6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hard</a:t>
            </a:r>
            <a:r>
              <a:rPr sz="900" spc="-6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0" dirty="0">
                <a:solidFill>
                  <a:srgbClr val="404040"/>
                </a:solidFill>
                <a:latin typeface="Lucida Sans"/>
                <a:cs typeface="Lucida Sans"/>
              </a:rPr>
              <a:t>hat</a:t>
            </a:r>
            <a:r>
              <a:rPr sz="900" spc="-6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dirty="0">
                <a:solidFill>
                  <a:srgbClr val="404040"/>
                </a:solidFill>
                <a:latin typeface="Lucida Sans"/>
                <a:cs typeface="Lucida Sans"/>
              </a:rPr>
              <a:t>can</a:t>
            </a:r>
            <a:r>
              <a:rPr sz="900" spc="-6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0" dirty="0">
                <a:solidFill>
                  <a:srgbClr val="404040"/>
                </a:solidFill>
                <a:latin typeface="Lucida Sans"/>
                <a:cs typeface="Lucida Sans"/>
              </a:rPr>
              <a:t>become</a:t>
            </a:r>
            <a:r>
              <a:rPr sz="900" spc="-6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more</a:t>
            </a:r>
            <a:r>
              <a:rPr sz="900" spc="-6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0" dirty="0">
                <a:solidFill>
                  <a:srgbClr val="404040"/>
                </a:solidFill>
                <a:latin typeface="Lucida Sans"/>
                <a:cs typeface="Lucida Sans"/>
              </a:rPr>
              <a:t>than</a:t>
            </a:r>
            <a:r>
              <a:rPr sz="900" spc="-6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Lucida Sans"/>
                <a:cs typeface="Lucida Sans"/>
              </a:rPr>
              <a:t>30</a:t>
            </a:r>
            <a:r>
              <a:rPr sz="900" spc="-6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degrees</a:t>
            </a:r>
            <a:r>
              <a:rPr sz="900" spc="-6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Lucida Sans"/>
                <a:cs typeface="Lucida Sans"/>
              </a:rPr>
              <a:t>warmer </a:t>
            </a:r>
            <a:r>
              <a:rPr sz="900" spc="-20" dirty="0">
                <a:solidFill>
                  <a:srgbClr val="404040"/>
                </a:solidFill>
                <a:latin typeface="Lucida Sans"/>
                <a:cs typeface="Lucida Sans"/>
              </a:rPr>
              <a:t>than</a:t>
            </a:r>
            <a:r>
              <a:rPr sz="900" spc="-7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6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ambient</a:t>
            </a:r>
            <a:r>
              <a:rPr sz="900" spc="-6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temperature.</a:t>
            </a:r>
            <a:r>
              <a:rPr sz="900" spc="-6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b="1" spc="45" dirty="0">
                <a:solidFill>
                  <a:srgbClr val="ED3023"/>
                </a:solidFill>
                <a:latin typeface="Calibri"/>
                <a:cs typeface="Calibri"/>
              </a:rPr>
              <a:t>Clearly,</a:t>
            </a:r>
            <a:r>
              <a:rPr sz="900" b="1" spc="30" dirty="0">
                <a:solidFill>
                  <a:srgbClr val="ED3023"/>
                </a:solidFill>
                <a:latin typeface="Calibri"/>
                <a:cs typeface="Calibri"/>
              </a:rPr>
              <a:t> </a:t>
            </a:r>
            <a:r>
              <a:rPr sz="900" b="1" spc="65" dirty="0">
                <a:solidFill>
                  <a:srgbClr val="ED3023"/>
                </a:solidFill>
                <a:latin typeface="Calibri"/>
                <a:cs typeface="Calibri"/>
              </a:rPr>
              <a:t>selecting</a:t>
            </a:r>
            <a:r>
              <a:rPr sz="900" b="1" spc="25" dirty="0">
                <a:solidFill>
                  <a:srgbClr val="ED3023"/>
                </a:solidFill>
                <a:latin typeface="Calibri"/>
                <a:cs typeface="Calibri"/>
              </a:rPr>
              <a:t> </a:t>
            </a:r>
            <a:r>
              <a:rPr sz="900" b="1" spc="70" dirty="0">
                <a:solidFill>
                  <a:srgbClr val="ED3023"/>
                </a:solidFill>
                <a:latin typeface="Calibri"/>
                <a:cs typeface="Calibri"/>
              </a:rPr>
              <a:t>light-</a:t>
            </a:r>
            <a:r>
              <a:rPr sz="900" b="1" spc="55" dirty="0">
                <a:solidFill>
                  <a:srgbClr val="ED3023"/>
                </a:solidFill>
                <a:latin typeface="Calibri"/>
                <a:cs typeface="Calibri"/>
              </a:rPr>
              <a:t>colored</a:t>
            </a:r>
            <a:r>
              <a:rPr sz="900" b="1" spc="25" dirty="0">
                <a:solidFill>
                  <a:srgbClr val="ED3023"/>
                </a:solidFill>
                <a:latin typeface="Calibri"/>
                <a:cs typeface="Calibri"/>
              </a:rPr>
              <a:t> </a:t>
            </a:r>
            <a:r>
              <a:rPr sz="900" b="1" spc="60" dirty="0">
                <a:solidFill>
                  <a:srgbClr val="ED3023"/>
                </a:solidFill>
                <a:latin typeface="Calibri"/>
                <a:cs typeface="Calibri"/>
              </a:rPr>
              <a:t>hard</a:t>
            </a:r>
            <a:r>
              <a:rPr sz="900" b="1" spc="30" dirty="0">
                <a:solidFill>
                  <a:srgbClr val="ED3023"/>
                </a:solidFill>
                <a:latin typeface="Calibri"/>
                <a:cs typeface="Calibri"/>
              </a:rPr>
              <a:t> </a:t>
            </a:r>
            <a:r>
              <a:rPr sz="900" b="1" spc="50" dirty="0">
                <a:solidFill>
                  <a:srgbClr val="ED3023"/>
                </a:solidFill>
                <a:latin typeface="Calibri"/>
                <a:cs typeface="Calibri"/>
              </a:rPr>
              <a:t>hats</a:t>
            </a:r>
            <a:endParaRPr sz="900">
              <a:latin typeface="Calibri"/>
              <a:cs typeface="Calibri"/>
            </a:endParaRPr>
          </a:p>
          <a:p>
            <a:pPr marL="12700" marR="271780">
              <a:lnSpc>
                <a:spcPct val="120300"/>
              </a:lnSpc>
            </a:pPr>
            <a:r>
              <a:rPr sz="900" b="1" spc="55" dirty="0">
                <a:solidFill>
                  <a:srgbClr val="ED3023"/>
                </a:solidFill>
                <a:latin typeface="Calibri"/>
                <a:cs typeface="Calibri"/>
              </a:rPr>
              <a:t>in</a:t>
            </a:r>
            <a:r>
              <a:rPr sz="900" b="1" dirty="0">
                <a:solidFill>
                  <a:srgbClr val="ED3023"/>
                </a:solidFill>
                <a:latin typeface="Calibri"/>
                <a:cs typeface="Calibri"/>
              </a:rPr>
              <a:t> </a:t>
            </a:r>
            <a:r>
              <a:rPr sz="900" b="1" spc="50" dirty="0">
                <a:solidFill>
                  <a:srgbClr val="ED3023"/>
                </a:solidFill>
                <a:latin typeface="Calibri"/>
                <a:cs typeface="Calibri"/>
              </a:rPr>
              <a:t>warm</a:t>
            </a:r>
            <a:r>
              <a:rPr sz="900" b="1" dirty="0">
                <a:solidFill>
                  <a:srgbClr val="ED3023"/>
                </a:solidFill>
                <a:latin typeface="Calibri"/>
                <a:cs typeface="Calibri"/>
              </a:rPr>
              <a:t> </a:t>
            </a:r>
            <a:r>
              <a:rPr sz="900" b="1" spc="50" dirty="0">
                <a:solidFill>
                  <a:srgbClr val="ED3023"/>
                </a:solidFill>
                <a:latin typeface="Calibri"/>
                <a:cs typeface="Calibri"/>
              </a:rPr>
              <a:t>temperature</a:t>
            </a:r>
            <a:r>
              <a:rPr sz="900" b="1" dirty="0">
                <a:solidFill>
                  <a:srgbClr val="ED3023"/>
                </a:solidFill>
                <a:latin typeface="Calibri"/>
                <a:cs typeface="Calibri"/>
              </a:rPr>
              <a:t> </a:t>
            </a:r>
            <a:r>
              <a:rPr sz="900" b="1" spc="60" dirty="0">
                <a:solidFill>
                  <a:srgbClr val="ED3023"/>
                </a:solidFill>
                <a:latin typeface="Calibri"/>
                <a:cs typeface="Calibri"/>
              </a:rPr>
              <a:t>conditions</a:t>
            </a:r>
            <a:r>
              <a:rPr sz="900" b="1" dirty="0">
                <a:solidFill>
                  <a:srgbClr val="ED3023"/>
                </a:solidFill>
                <a:latin typeface="Calibri"/>
                <a:cs typeface="Calibri"/>
              </a:rPr>
              <a:t> </a:t>
            </a:r>
            <a:r>
              <a:rPr sz="900" b="1" spc="85" dirty="0">
                <a:solidFill>
                  <a:srgbClr val="ED3023"/>
                </a:solidFill>
                <a:latin typeface="Calibri"/>
                <a:cs typeface="Calibri"/>
              </a:rPr>
              <a:t>can</a:t>
            </a:r>
            <a:r>
              <a:rPr sz="900" b="1" dirty="0">
                <a:solidFill>
                  <a:srgbClr val="ED3023"/>
                </a:solidFill>
                <a:latin typeface="Calibri"/>
                <a:cs typeface="Calibri"/>
              </a:rPr>
              <a:t> </a:t>
            </a:r>
            <a:r>
              <a:rPr sz="900" b="1" spc="60" dirty="0">
                <a:solidFill>
                  <a:srgbClr val="ED3023"/>
                </a:solidFill>
                <a:latin typeface="Calibri"/>
                <a:cs typeface="Calibri"/>
              </a:rPr>
              <a:t>make</a:t>
            </a:r>
            <a:r>
              <a:rPr sz="900" b="1" dirty="0">
                <a:solidFill>
                  <a:srgbClr val="ED3023"/>
                </a:solidFill>
                <a:latin typeface="Calibri"/>
                <a:cs typeface="Calibri"/>
              </a:rPr>
              <a:t> </a:t>
            </a:r>
            <a:r>
              <a:rPr sz="900" b="1" spc="70" dirty="0">
                <a:solidFill>
                  <a:srgbClr val="ED3023"/>
                </a:solidFill>
                <a:latin typeface="Calibri"/>
                <a:cs typeface="Calibri"/>
              </a:rPr>
              <a:t>an</a:t>
            </a:r>
            <a:r>
              <a:rPr sz="900" b="1" dirty="0">
                <a:solidFill>
                  <a:srgbClr val="ED3023"/>
                </a:solidFill>
                <a:latin typeface="Calibri"/>
                <a:cs typeface="Calibri"/>
              </a:rPr>
              <a:t> </a:t>
            </a:r>
            <a:r>
              <a:rPr sz="900" b="1" spc="65" dirty="0">
                <a:solidFill>
                  <a:srgbClr val="ED3023"/>
                </a:solidFill>
                <a:latin typeface="Calibri"/>
                <a:cs typeface="Calibri"/>
              </a:rPr>
              <a:t>enormous</a:t>
            </a:r>
            <a:r>
              <a:rPr sz="900" b="1" dirty="0">
                <a:solidFill>
                  <a:srgbClr val="ED3023"/>
                </a:solidFill>
                <a:latin typeface="Calibri"/>
                <a:cs typeface="Calibri"/>
              </a:rPr>
              <a:t> </a:t>
            </a:r>
            <a:r>
              <a:rPr sz="900" b="1" spc="55" dirty="0">
                <a:solidFill>
                  <a:srgbClr val="ED3023"/>
                </a:solidFill>
                <a:latin typeface="Calibri"/>
                <a:cs typeface="Calibri"/>
              </a:rPr>
              <a:t>difference</a:t>
            </a:r>
            <a:r>
              <a:rPr sz="900" b="1" spc="5" dirty="0">
                <a:solidFill>
                  <a:srgbClr val="ED3023"/>
                </a:solidFill>
                <a:latin typeface="Calibri"/>
                <a:cs typeface="Calibri"/>
              </a:rPr>
              <a:t> </a:t>
            </a:r>
            <a:r>
              <a:rPr sz="900" b="1" spc="55" dirty="0">
                <a:solidFill>
                  <a:srgbClr val="ED3023"/>
                </a:solidFill>
                <a:latin typeface="Calibri"/>
                <a:cs typeface="Calibri"/>
              </a:rPr>
              <a:t>in</a:t>
            </a:r>
            <a:r>
              <a:rPr sz="900" b="1" dirty="0">
                <a:solidFill>
                  <a:srgbClr val="ED3023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ED3023"/>
                </a:solidFill>
                <a:latin typeface="Calibri"/>
                <a:cs typeface="Calibri"/>
              </a:rPr>
              <a:t>a </a:t>
            </a:r>
            <a:r>
              <a:rPr sz="900" b="1" dirty="0">
                <a:solidFill>
                  <a:srgbClr val="ED3023"/>
                </a:solidFill>
                <a:latin typeface="Calibri"/>
                <a:cs typeface="Calibri"/>
              </a:rPr>
              <a:t>worker’s</a:t>
            </a:r>
            <a:r>
              <a:rPr sz="900" b="1" spc="75" dirty="0">
                <a:solidFill>
                  <a:srgbClr val="ED3023"/>
                </a:solidFill>
                <a:latin typeface="Calibri"/>
                <a:cs typeface="Calibri"/>
              </a:rPr>
              <a:t> </a:t>
            </a:r>
            <a:r>
              <a:rPr sz="900" b="1" spc="55" dirty="0">
                <a:solidFill>
                  <a:srgbClr val="ED3023"/>
                </a:solidFill>
                <a:latin typeface="Calibri"/>
                <a:cs typeface="Calibri"/>
              </a:rPr>
              <a:t>health</a:t>
            </a:r>
            <a:r>
              <a:rPr sz="900" b="1" spc="80" dirty="0">
                <a:solidFill>
                  <a:srgbClr val="ED3023"/>
                </a:solidFill>
                <a:latin typeface="Calibri"/>
                <a:cs typeface="Calibri"/>
              </a:rPr>
              <a:t> </a:t>
            </a:r>
            <a:r>
              <a:rPr sz="900" b="1" spc="70" dirty="0">
                <a:solidFill>
                  <a:srgbClr val="ED3023"/>
                </a:solidFill>
                <a:latin typeface="Calibri"/>
                <a:cs typeface="Calibri"/>
              </a:rPr>
              <a:t>and</a:t>
            </a:r>
            <a:r>
              <a:rPr sz="900" b="1" spc="80" dirty="0">
                <a:solidFill>
                  <a:srgbClr val="ED3023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ED3023"/>
                </a:solidFill>
                <a:latin typeface="Calibri"/>
                <a:cs typeface="Calibri"/>
              </a:rPr>
              <a:t>safety.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8800" y="4840440"/>
            <a:ext cx="5836920" cy="61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120" dirty="0">
                <a:solidFill>
                  <a:srgbClr val="231F20"/>
                </a:solidFill>
                <a:latin typeface="Calibri"/>
                <a:cs typeface="Calibri"/>
              </a:rPr>
              <a:t>HOW</a:t>
            </a:r>
            <a:r>
              <a:rPr sz="1300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b="1" spc="175" dirty="0">
                <a:solidFill>
                  <a:srgbClr val="231F20"/>
                </a:solidFill>
                <a:latin typeface="Calibri"/>
                <a:cs typeface="Calibri"/>
              </a:rPr>
              <a:t>DOES</a:t>
            </a:r>
            <a:r>
              <a:rPr sz="1300" b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b="1" spc="19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300" b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b="1" spc="170" dirty="0">
                <a:solidFill>
                  <a:srgbClr val="231F20"/>
                </a:solidFill>
                <a:latin typeface="Calibri"/>
                <a:cs typeface="Calibri"/>
              </a:rPr>
              <a:t>COLOR</a:t>
            </a:r>
            <a:r>
              <a:rPr sz="1300" b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b="1" spc="160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1300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b="1" spc="1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300" b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b="1" spc="150" dirty="0">
                <a:solidFill>
                  <a:srgbClr val="231F20"/>
                </a:solidFill>
                <a:latin typeface="Calibri"/>
                <a:cs typeface="Calibri"/>
              </a:rPr>
              <a:t>HARD</a:t>
            </a:r>
            <a:r>
              <a:rPr sz="1300" b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b="1" spc="125" dirty="0">
                <a:solidFill>
                  <a:srgbClr val="231F20"/>
                </a:solidFill>
                <a:latin typeface="Calibri"/>
                <a:cs typeface="Calibri"/>
              </a:rPr>
              <a:t>HAT</a:t>
            </a:r>
            <a:r>
              <a:rPr sz="1300" b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b="1" spc="145" dirty="0">
                <a:solidFill>
                  <a:srgbClr val="231F20"/>
                </a:solidFill>
                <a:latin typeface="Calibri"/>
                <a:cs typeface="Calibri"/>
              </a:rPr>
              <a:t>CONTRIBUTE</a:t>
            </a:r>
            <a:r>
              <a:rPr sz="1300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b="1" spc="14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300" b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b="1" spc="155" dirty="0">
                <a:solidFill>
                  <a:srgbClr val="231F20"/>
                </a:solidFill>
                <a:latin typeface="Calibri"/>
                <a:cs typeface="Calibri"/>
              </a:rPr>
              <a:t>HEAT</a:t>
            </a:r>
            <a:r>
              <a:rPr sz="1300" b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b="1" spc="120" dirty="0">
                <a:solidFill>
                  <a:srgbClr val="231F20"/>
                </a:solidFill>
                <a:latin typeface="Calibri"/>
                <a:cs typeface="Calibri"/>
              </a:rPr>
              <a:t>RISK?</a:t>
            </a:r>
            <a:endParaRPr sz="1300">
              <a:latin typeface="Calibri"/>
              <a:cs typeface="Calibri"/>
            </a:endParaRPr>
          </a:p>
          <a:p>
            <a:pPr marL="12700" marR="5080">
              <a:lnSpc>
                <a:spcPct val="120300"/>
              </a:lnSpc>
              <a:spcBef>
                <a:spcPts val="484"/>
              </a:spcBef>
            </a:pPr>
            <a:r>
              <a:rPr sz="900" spc="45" dirty="0">
                <a:solidFill>
                  <a:srgbClr val="404040"/>
                </a:solidFill>
                <a:latin typeface="Calibri"/>
                <a:cs typeface="Calibri"/>
              </a:rPr>
              <a:t>Honeywell</a:t>
            </a:r>
            <a:r>
              <a:rPr sz="9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spc="55" dirty="0">
                <a:solidFill>
                  <a:srgbClr val="404040"/>
                </a:solidFill>
                <a:latin typeface="Calibri"/>
                <a:cs typeface="Calibri"/>
              </a:rPr>
              <a:t>studies</a:t>
            </a:r>
            <a:r>
              <a:rPr sz="9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spc="50" dirty="0">
                <a:solidFill>
                  <a:srgbClr val="404040"/>
                </a:solidFill>
                <a:latin typeface="Calibri"/>
                <a:cs typeface="Calibri"/>
              </a:rPr>
              <a:t>show</a:t>
            </a:r>
            <a:r>
              <a:rPr sz="9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that</a:t>
            </a:r>
            <a:r>
              <a:rPr sz="9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spc="5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9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spc="8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9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spc="120" dirty="0">
                <a:solidFill>
                  <a:srgbClr val="404040"/>
                </a:solidFill>
                <a:latin typeface="Calibri"/>
                <a:cs typeface="Calibri"/>
              </a:rPr>
              <a:t>90°</a:t>
            </a:r>
            <a:r>
              <a:rPr sz="9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spc="13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9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environment,</a:t>
            </a:r>
            <a:r>
              <a:rPr sz="9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9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temperature</a:t>
            </a:r>
            <a:r>
              <a:rPr sz="9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spc="55" dirty="0">
                <a:solidFill>
                  <a:srgbClr val="404040"/>
                </a:solidFill>
                <a:latin typeface="Calibri"/>
                <a:cs typeface="Calibri"/>
              </a:rPr>
              <a:t>surrounding</a:t>
            </a:r>
            <a:r>
              <a:rPr sz="9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spc="8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9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worker's</a:t>
            </a:r>
            <a:r>
              <a:rPr sz="9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spc="55" dirty="0">
                <a:solidFill>
                  <a:srgbClr val="404040"/>
                </a:solidFill>
                <a:latin typeface="Calibri"/>
                <a:cs typeface="Calibri"/>
              </a:rPr>
              <a:t>head</a:t>
            </a:r>
            <a:r>
              <a:rPr sz="9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spc="60" dirty="0">
                <a:solidFill>
                  <a:srgbClr val="404040"/>
                </a:solidFill>
                <a:latin typeface="Calibri"/>
                <a:cs typeface="Calibri"/>
              </a:rPr>
              <a:t>is 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lowest</a:t>
            </a:r>
            <a:r>
              <a:rPr sz="9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sz="900" spc="50" dirty="0">
                <a:solidFill>
                  <a:srgbClr val="404040"/>
                </a:solidFill>
                <a:latin typeface="Calibri"/>
                <a:cs typeface="Calibri"/>
              </a:rPr>
              <a:t> hard </a:t>
            </a:r>
            <a:r>
              <a:rPr sz="900" spc="65" dirty="0">
                <a:solidFill>
                  <a:srgbClr val="404040"/>
                </a:solidFill>
                <a:latin typeface="Calibri"/>
                <a:cs typeface="Calibri"/>
              </a:rPr>
              <a:t>hats</a:t>
            </a:r>
            <a:r>
              <a:rPr sz="9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that</a:t>
            </a:r>
            <a:r>
              <a:rPr sz="9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sz="9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white</a:t>
            </a:r>
            <a:r>
              <a:rPr sz="9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spc="6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9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spc="60" dirty="0">
                <a:solidFill>
                  <a:srgbClr val="404040"/>
                </a:solidFill>
                <a:latin typeface="Calibri"/>
                <a:cs typeface="Calibri"/>
              </a:rPr>
              <a:t>highest</a:t>
            </a:r>
            <a:r>
              <a:rPr sz="9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sz="900" spc="50" dirty="0">
                <a:solidFill>
                  <a:srgbClr val="404040"/>
                </a:solidFill>
                <a:latin typeface="Calibri"/>
                <a:cs typeface="Calibri"/>
              </a:rPr>
              <a:t> hard</a:t>
            </a:r>
            <a:r>
              <a:rPr sz="9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spc="65" dirty="0">
                <a:solidFill>
                  <a:srgbClr val="404040"/>
                </a:solidFill>
                <a:latin typeface="Calibri"/>
                <a:cs typeface="Calibri"/>
              </a:rPr>
              <a:t>hats</a:t>
            </a:r>
            <a:r>
              <a:rPr sz="9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that</a:t>
            </a:r>
            <a:r>
              <a:rPr sz="9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sz="900" spc="50" dirty="0">
                <a:solidFill>
                  <a:srgbClr val="404040"/>
                </a:solidFill>
                <a:latin typeface="Calibri"/>
                <a:cs typeface="Calibri"/>
              </a:rPr>
              <a:t> orange</a:t>
            </a:r>
            <a:r>
              <a:rPr sz="9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sz="9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spc="75" dirty="0">
                <a:solidFill>
                  <a:srgbClr val="404040"/>
                </a:solidFill>
                <a:latin typeface="Calibri"/>
                <a:cs typeface="Calibri"/>
              </a:rPr>
              <a:t>high-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visibility</a:t>
            </a:r>
            <a:r>
              <a:rPr sz="9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Calibri"/>
                <a:cs typeface="Calibri"/>
              </a:rPr>
              <a:t>yellow.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8800" y="7159109"/>
            <a:ext cx="6248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85" dirty="0">
                <a:solidFill>
                  <a:srgbClr val="ED3023"/>
                </a:solidFill>
                <a:latin typeface="Calibri"/>
                <a:cs typeface="Calibri"/>
              </a:rPr>
              <a:t>Head</a:t>
            </a:r>
            <a:r>
              <a:rPr sz="900" b="1" spc="-40" dirty="0">
                <a:solidFill>
                  <a:srgbClr val="ED3023"/>
                </a:solidFill>
                <a:latin typeface="Calibri"/>
                <a:cs typeface="Calibri"/>
              </a:rPr>
              <a:t> </a:t>
            </a:r>
            <a:r>
              <a:rPr sz="900" b="1" spc="40" dirty="0">
                <a:solidFill>
                  <a:srgbClr val="ED3023"/>
                </a:solidFill>
                <a:latin typeface="Calibri"/>
                <a:cs typeface="Calibri"/>
              </a:rPr>
              <a:t>temp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8800" y="8105513"/>
            <a:ext cx="6102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70" dirty="0">
                <a:solidFill>
                  <a:srgbClr val="231F20"/>
                </a:solidFill>
                <a:latin typeface="Calibri"/>
                <a:cs typeface="Calibri"/>
              </a:rPr>
              <a:t>Shell</a:t>
            </a:r>
            <a:r>
              <a:rPr sz="900" b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Calibri"/>
                <a:cs typeface="Calibri"/>
              </a:rPr>
              <a:t>temp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976434" y="7635133"/>
            <a:ext cx="586740" cy="428625"/>
            <a:chOff x="1976434" y="7635133"/>
            <a:chExt cx="586740" cy="428625"/>
          </a:xfrm>
        </p:grpSpPr>
        <p:sp>
          <p:nvSpPr>
            <p:cNvPr id="21" name="object 21"/>
            <p:cNvSpPr/>
            <p:nvPr/>
          </p:nvSpPr>
          <p:spPr>
            <a:xfrm>
              <a:off x="1976424" y="7635138"/>
              <a:ext cx="586740" cy="428625"/>
            </a:xfrm>
            <a:custGeom>
              <a:avLst/>
              <a:gdLst/>
              <a:ahLst/>
              <a:cxnLst/>
              <a:rect l="l" t="t" r="r" b="b"/>
              <a:pathLst>
                <a:path w="586739" h="428625">
                  <a:moveTo>
                    <a:pt x="586473" y="371602"/>
                  </a:moveTo>
                  <a:lnTo>
                    <a:pt x="585038" y="368554"/>
                  </a:lnTo>
                  <a:lnTo>
                    <a:pt x="585965" y="367284"/>
                  </a:lnTo>
                  <a:lnTo>
                    <a:pt x="583501" y="362788"/>
                  </a:lnTo>
                  <a:lnTo>
                    <a:pt x="574916" y="354749"/>
                  </a:lnTo>
                  <a:lnTo>
                    <a:pt x="573900" y="337629"/>
                  </a:lnTo>
                  <a:lnTo>
                    <a:pt x="573493" y="334822"/>
                  </a:lnTo>
                  <a:lnTo>
                    <a:pt x="573201" y="330339"/>
                  </a:lnTo>
                  <a:lnTo>
                    <a:pt x="572858" y="330454"/>
                  </a:lnTo>
                  <a:lnTo>
                    <a:pt x="571461" y="320675"/>
                  </a:lnTo>
                  <a:lnTo>
                    <a:pt x="564769" y="306197"/>
                  </a:lnTo>
                  <a:lnTo>
                    <a:pt x="550913" y="296532"/>
                  </a:lnTo>
                  <a:lnTo>
                    <a:pt x="548970" y="252818"/>
                  </a:lnTo>
                  <a:lnTo>
                    <a:pt x="543356" y="210883"/>
                  </a:lnTo>
                  <a:lnTo>
                    <a:pt x="533222" y="171170"/>
                  </a:lnTo>
                  <a:lnTo>
                    <a:pt x="517715" y="134188"/>
                  </a:lnTo>
                  <a:lnTo>
                    <a:pt x="496176" y="100876"/>
                  </a:lnTo>
                  <a:lnTo>
                    <a:pt x="467601" y="71386"/>
                  </a:lnTo>
                  <a:lnTo>
                    <a:pt x="431203" y="46113"/>
                  </a:lnTo>
                  <a:lnTo>
                    <a:pt x="386207" y="25438"/>
                  </a:lnTo>
                  <a:lnTo>
                    <a:pt x="380390" y="16281"/>
                  </a:lnTo>
                  <a:lnTo>
                    <a:pt x="370128" y="9055"/>
                  </a:lnTo>
                  <a:lnTo>
                    <a:pt x="355358" y="3771"/>
                  </a:lnTo>
                  <a:lnTo>
                    <a:pt x="336029" y="457"/>
                  </a:lnTo>
                  <a:lnTo>
                    <a:pt x="332028" y="0"/>
                  </a:lnTo>
                  <a:lnTo>
                    <a:pt x="320865" y="7823"/>
                  </a:lnTo>
                  <a:lnTo>
                    <a:pt x="317817" y="8242"/>
                  </a:lnTo>
                  <a:lnTo>
                    <a:pt x="268630" y="8242"/>
                  </a:lnTo>
                  <a:lnTo>
                    <a:pt x="265569" y="7823"/>
                  </a:lnTo>
                  <a:lnTo>
                    <a:pt x="254406" y="0"/>
                  </a:lnTo>
                  <a:lnTo>
                    <a:pt x="250431" y="457"/>
                  </a:lnTo>
                  <a:lnTo>
                    <a:pt x="231101" y="3771"/>
                  </a:lnTo>
                  <a:lnTo>
                    <a:pt x="216331" y="9055"/>
                  </a:lnTo>
                  <a:lnTo>
                    <a:pt x="206057" y="16281"/>
                  </a:lnTo>
                  <a:lnTo>
                    <a:pt x="200228" y="25438"/>
                  </a:lnTo>
                  <a:lnTo>
                    <a:pt x="155232" y="46113"/>
                  </a:lnTo>
                  <a:lnTo>
                    <a:pt x="118833" y="71386"/>
                  </a:lnTo>
                  <a:lnTo>
                    <a:pt x="90271" y="100876"/>
                  </a:lnTo>
                  <a:lnTo>
                    <a:pt x="68732" y="134188"/>
                  </a:lnTo>
                  <a:lnTo>
                    <a:pt x="53225" y="171208"/>
                  </a:lnTo>
                  <a:lnTo>
                    <a:pt x="43103" y="210921"/>
                  </a:lnTo>
                  <a:lnTo>
                    <a:pt x="37490" y="252869"/>
                  </a:lnTo>
                  <a:lnTo>
                    <a:pt x="35547" y="296583"/>
                  </a:lnTo>
                  <a:lnTo>
                    <a:pt x="21704" y="306222"/>
                  </a:lnTo>
                  <a:lnTo>
                    <a:pt x="14998" y="320700"/>
                  </a:lnTo>
                  <a:lnTo>
                    <a:pt x="12560" y="337654"/>
                  </a:lnTo>
                  <a:lnTo>
                    <a:pt x="11518" y="354749"/>
                  </a:lnTo>
                  <a:lnTo>
                    <a:pt x="2819" y="362813"/>
                  </a:lnTo>
                  <a:lnTo>
                    <a:pt x="0" y="367372"/>
                  </a:lnTo>
                  <a:lnTo>
                    <a:pt x="1346" y="369506"/>
                  </a:lnTo>
                  <a:lnTo>
                    <a:pt x="508" y="371538"/>
                  </a:lnTo>
                  <a:lnTo>
                    <a:pt x="27914" y="403796"/>
                  </a:lnTo>
                  <a:lnTo>
                    <a:pt x="74968" y="428205"/>
                  </a:lnTo>
                  <a:lnTo>
                    <a:pt x="100101" y="428256"/>
                  </a:lnTo>
                  <a:lnTo>
                    <a:pt x="126847" y="427774"/>
                  </a:lnTo>
                  <a:lnTo>
                    <a:pt x="211861" y="425627"/>
                  </a:lnTo>
                  <a:lnTo>
                    <a:pt x="293725" y="424624"/>
                  </a:lnTo>
                  <a:lnTo>
                    <a:pt x="375539" y="425615"/>
                  </a:lnTo>
                  <a:lnTo>
                    <a:pt x="487387" y="428332"/>
                  </a:lnTo>
                  <a:lnTo>
                    <a:pt x="512533" y="428345"/>
                  </a:lnTo>
                  <a:lnTo>
                    <a:pt x="529170" y="426085"/>
                  </a:lnTo>
                  <a:lnTo>
                    <a:pt x="544512" y="417499"/>
                  </a:lnTo>
                  <a:lnTo>
                    <a:pt x="559587" y="403898"/>
                  </a:lnTo>
                  <a:lnTo>
                    <a:pt x="583641" y="377609"/>
                  </a:lnTo>
                  <a:lnTo>
                    <a:pt x="586473" y="371602"/>
                  </a:lnTo>
                  <a:close/>
                </a:path>
              </a:pathLst>
            </a:custGeom>
            <a:solidFill>
              <a:srgbClr val="89C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76424" y="7635277"/>
              <a:ext cx="586105" cy="417830"/>
            </a:xfrm>
            <a:custGeom>
              <a:avLst/>
              <a:gdLst/>
              <a:ahLst/>
              <a:cxnLst/>
              <a:rect l="l" t="t" r="r" b="b"/>
              <a:pathLst>
                <a:path w="586105" h="417829">
                  <a:moveTo>
                    <a:pt x="332638" y="495"/>
                  </a:moveTo>
                  <a:lnTo>
                    <a:pt x="329831" y="1384"/>
                  </a:lnTo>
                  <a:lnTo>
                    <a:pt x="321221" y="7302"/>
                  </a:lnTo>
                  <a:lnTo>
                    <a:pt x="318173" y="7797"/>
                  </a:lnTo>
                  <a:lnTo>
                    <a:pt x="268287" y="7797"/>
                  </a:lnTo>
                  <a:lnTo>
                    <a:pt x="265252" y="7289"/>
                  </a:lnTo>
                  <a:lnTo>
                    <a:pt x="255257" y="495"/>
                  </a:lnTo>
                  <a:lnTo>
                    <a:pt x="251866" y="0"/>
                  </a:lnTo>
                  <a:lnTo>
                    <a:pt x="256159" y="27343"/>
                  </a:lnTo>
                  <a:lnTo>
                    <a:pt x="265188" y="47104"/>
                  </a:lnTo>
                  <a:lnTo>
                    <a:pt x="277647" y="59105"/>
                  </a:lnTo>
                  <a:lnTo>
                    <a:pt x="292265" y="63144"/>
                  </a:lnTo>
                  <a:lnTo>
                    <a:pt x="306819" y="59131"/>
                  </a:lnTo>
                  <a:lnTo>
                    <a:pt x="319239" y="47231"/>
                  </a:lnTo>
                  <a:lnTo>
                    <a:pt x="328269" y="27622"/>
                  </a:lnTo>
                  <a:lnTo>
                    <a:pt x="332638" y="495"/>
                  </a:lnTo>
                  <a:close/>
                </a:path>
                <a:path w="586105" h="417829">
                  <a:moveTo>
                    <a:pt x="585965" y="367347"/>
                  </a:moveTo>
                  <a:lnTo>
                    <a:pt x="583501" y="362673"/>
                  </a:lnTo>
                  <a:lnTo>
                    <a:pt x="574916" y="354571"/>
                  </a:lnTo>
                  <a:lnTo>
                    <a:pt x="574319" y="346773"/>
                  </a:lnTo>
                  <a:lnTo>
                    <a:pt x="574230" y="338315"/>
                  </a:lnTo>
                  <a:lnTo>
                    <a:pt x="573214" y="330200"/>
                  </a:lnTo>
                  <a:lnTo>
                    <a:pt x="567499" y="331812"/>
                  </a:lnTo>
                  <a:lnTo>
                    <a:pt x="561301" y="367068"/>
                  </a:lnTo>
                  <a:lnTo>
                    <a:pt x="524713" y="371106"/>
                  </a:lnTo>
                  <a:lnTo>
                    <a:pt x="477012" y="372859"/>
                  </a:lnTo>
                  <a:lnTo>
                    <a:pt x="420928" y="373113"/>
                  </a:lnTo>
                  <a:lnTo>
                    <a:pt x="294678" y="372135"/>
                  </a:lnTo>
                  <a:lnTo>
                    <a:pt x="167982" y="372313"/>
                  </a:lnTo>
                  <a:lnTo>
                    <a:pt x="111353" y="371944"/>
                  </a:lnTo>
                  <a:lnTo>
                    <a:pt x="62877" y="370433"/>
                  </a:lnTo>
                  <a:lnTo>
                    <a:pt x="25311" y="367157"/>
                  </a:lnTo>
                  <a:lnTo>
                    <a:pt x="12052" y="345655"/>
                  </a:lnTo>
                  <a:lnTo>
                    <a:pt x="11518" y="354571"/>
                  </a:lnTo>
                  <a:lnTo>
                    <a:pt x="2819" y="362699"/>
                  </a:lnTo>
                  <a:lnTo>
                    <a:pt x="0" y="367449"/>
                  </a:lnTo>
                  <a:lnTo>
                    <a:pt x="2819" y="372110"/>
                  </a:lnTo>
                  <a:lnTo>
                    <a:pt x="11036" y="380009"/>
                  </a:lnTo>
                  <a:lnTo>
                    <a:pt x="26873" y="395820"/>
                  </a:lnTo>
                  <a:lnTo>
                    <a:pt x="41935" y="407987"/>
                  </a:lnTo>
                  <a:lnTo>
                    <a:pt x="57277" y="415480"/>
                  </a:lnTo>
                  <a:lnTo>
                    <a:pt x="73914" y="417283"/>
                  </a:lnTo>
                  <a:lnTo>
                    <a:pt x="99072" y="417156"/>
                  </a:lnTo>
                  <a:lnTo>
                    <a:pt x="210845" y="414337"/>
                  </a:lnTo>
                  <a:lnTo>
                    <a:pt x="292722" y="413334"/>
                  </a:lnTo>
                  <a:lnTo>
                    <a:pt x="374548" y="414223"/>
                  </a:lnTo>
                  <a:lnTo>
                    <a:pt x="486321" y="417017"/>
                  </a:lnTo>
                  <a:lnTo>
                    <a:pt x="511467" y="417093"/>
                  </a:lnTo>
                  <a:lnTo>
                    <a:pt x="528142" y="415315"/>
                  </a:lnTo>
                  <a:lnTo>
                    <a:pt x="543483" y="407835"/>
                  </a:lnTo>
                  <a:lnTo>
                    <a:pt x="558546" y="395668"/>
                  </a:lnTo>
                  <a:lnTo>
                    <a:pt x="574395" y="379818"/>
                  </a:lnTo>
                  <a:lnTo>
                    <a:pt x="582777" y="371957"/>
                  </a:lnTo>
                  <a:lnTo>
                    <a:pt x="585965" y="367347"/>
                  </a:lnTo>
                  <a:close/>
                </a:path>
              </a:pathLst>
            </a:custGeom>
            <a:solidFill>
              <a:srgbClr val="7CB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43287" y="7642566"/>
              <a:ext cx="50800" cy="53975"/>
            </a:xfrm>
            <a:custGeom>
              <a:avLst/>
              <a:gdLst/>
              <a:ahLst/>
              <a:cxnLst/>
              <a:rect l="l" t="t" r="r" b="b"/>
              <a:pathLst>
                <a:path w="50800" h="53975">
                  <a:moveTo>
                    <a:pt x="0" y="0"/>
                  </a:moveTo>
                  <a:lnTo>
                    <a:pt x="2061" y="23133"/>
                  </a:lnTo>
                  <a:lnTo>
                    <a:pt x="7613" y="39874"/>
                  </a:lnTo>
                  <a:lnTo>
                    <a:pt x="15709" y="50049"/>
                  </a:lnTo>
                  <a:lnTo>
                    <a:pt x="25400" y="53479"/>
                  </a:lnTo>
                  <a:lnTo>
                    <a:pt x="35019" y="50073"/>
                  </a:lnTo>
                  <a:lnTo>
                    <a:pt x="43089" y="39966"/>
                  </a:lnTo>
                  <a:lnTo>
                    <a:pt x="48661" y="23325"/>
                  </a:lnTo>
                  <a:lnTo>
                    <a:pt x="50787" y="317"/>
                  </a:lnTo>
                  <a:lnTo>
                    <a:pt x="49771" y="444"/>
                  </a:lnTo>
                  <a:lnTo>
                    <a:pt x="33540" y="406"/>
                  </a:lnTo>
                  <a:lnTo>
                    <a:pt x="3276" y="507"/>
                  </a:lnTo>
                  <a:lnTo>
                    <a:pt x="1600" y="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C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44839" y="7660271"/>
              <a:ext cx="250190" cy="201295"/>
            </a:xfrm>
            <a:custGeom>
              <a:avLst/>
              <a:gdLst/>
              <a:ahLst/>
              <a:cxnLst/>
              <a:rect l="l" t="t" r="r" b="b"/>
              <a:pathLst>
                <a:path w="250189" h="201295">
                  <a:moveTo>
                    <a:pt x="30518" y="0"/>
                  </a:moveTo>
                  <a:lnTo>
                    <a:pt x="17145" y="5118"/>
                  </a:lnTo>
                  <a:lnTo>
                    <a:pt x="4457" y="10566"/>
                  </a:lnTo>
                  <a:lnTo>
                    <a:pt x="1333" y="36969"/>
                  </a:lnTo>
                  <a:lnTo>
                    <a:pt x="0" y="62369"/>
                  </a:lnTo>
                  <a:lnTo>
                    <a:pt x="228" y="86829"/>
                  </a:lnTo>
                  <a:lnTo>
                    <a:pt x="4483" y="133273"/>
                  </a:lnTo>
                  <a:lnTo>
                    <a:pt x="12458" y="176936"/>
                  </a:lnTo>
                  <a:lnTo>
                    <a:pt x="20256" y="201231"/>
                  </a:lnTo>
                  <a:lnTo>
                    <a:pt x="17246" y="175539"/>
                  </a:lnTo>
                  <a:lnTo>
                    <a:pt x="15278" y="152882"/>
                  </a:lnTo>
                  <a:lnTo>
                    <a:pt x="14160" y="129578"/>
                  </a:lnTo>
                  <a:lnTo>
                    <a:pt x="14160" y="105511"/>
                  </a:lnTo>
                  <a:lnTo>
                    <a:pt x="15519" y="80619"/>
                  </a:lnTo>
                  <a:lnTo>
                    <a:pt x="18516" y="54800"/>
                  </a:lnTo>
                  <a:lnTo>
                    <a:pt x="23431" y="27952"/>
                  </a:lnTo>
                  <a:lnTo>
                    <a:pt x="30518" y="0"/>
                  </a:lnTo>
                  <a:close/>
                </a:path>
                <a:path w="250189" h="201295">
                  <a:moveTo>
                    <a:pt x="249567" y="62369"/>
                  </a:moveTo>
                  <a:lnTo>
                    <a:pt x="248246" y="36969"/>
                  </a:lnTo>
                  <a:lnTo>
                    <a:pt x="245160" y="10566"/>
                  </a:lnTo>
                  <a:lnTo>
                    <a:pt x="232473" y="5092"/>
                  </a:lnTo>
                  <a:lnTo>
                    <a:pt x="219113" y="0"/>
                  </a:lnTo>
                  <a:lnTo>
                    <a:pt x="226148" y="27952"/>
                  </a:lnTo>
                  <a:lnTo>
                    <a:pt x="231051" y="54800"/>
                  </a:lnTo>
                  <a:lnTo>
                    <a:pt x="234035" y="80619"/>
                  </a:lnTo>
                  <a:lnTo>
                    <a:pt x="235407" y="105511"/>
                  </a:lnTo>
                  <a:lnTo>
                    <a:pt x="235394" y="129565"/>
                  </a:lnTo>
                  <a:lnTo>
                    <a:pt x="234315" y="152869"/>
                  </a:lnTo>
                  <a:lnTo>
                    <a:pt x="232371" y="175514"/>
                  </a:lnTo>
                  <a:lnTo>
                    <a:pt x="229362" y="201231"/>
                  </a:lnTo>
                  <a:lnTo>
                    <a:pt x="231711" y="200723"/>
                  </a:lnTo>
                  <a:lnTo>
                    <a:pt x="241490" y="155409"/>
                  </a:lnTo>
                  <a:lnTo>
                    <a:pt x="247789" y="110439"/>
                  </a:lnTo>
                  <a:lnTo>
                    <a:pt x="249339" y="86829"/>
                  </a:lnTo>
                  <a:lnTo>
                    <a:pt x="249567" y="62369"/>
                  </a:lnTo>
                  <a:close/>
                </a:path>
              </a:pathLst>
            </a:custGeom>
            <a:solidFill>
              <a:srgbClr val="7CB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297421" y="7635133"/>
            <a:ext cx="586740" cy="428625"/>
            <a:chOff x="1297421" y="7635133"/>
            <a:chExt cx="586740" cy="428625"/>
          </a:xfrm>
        </p:grpSpPr>
        <p:sp>
          <p:nvSpPr>
            <p:cNvPr id="26" name="object 26"/>
            <p:cNvSpPr/>
            <p:nvPr/>
          </p:nvSpPr>
          <p:spPr>
            <a:xfrm>
              <a:off x="1297419" y="7635138"/>
              <a:ext cx="586740" cy="428625"/>
            </a:xfrm>
            <a:custGeom>
              <a:avLst/>
              <a:gdLst/>
              <a:ahLst/>
              <a:cxnLst/>
              <a:rect l="l" t="t" r="r" b="b"/>
              <a:pathLst>
                <a:path w="586739" h="428625">
                  <a:moveTo>
                    <a:pt x="586473" y="371602"/>
                  </a:moveTo>
                  <a:lnTo>
                    <a:pt x="585038" y="368554"/>
                  </a:lnTo>
                  <a:lnTo>
                    <a:pt x="585965" y="367284"/>
                  </a:lnTo>
                  <a:lnTo>
                    <a:pt x="583488" y="362788"/>
                  </a:lnTo>
                  <a:lnTo>
                    <a:pt x="574916" y="354749"/>
                  </a:lnTo>
                  <a:lnTo>
                    <a:pt x="573887" y="337629"/>
                  </a:lnTo>
                  <a:lnTo>
                    <a:pt x="573493" y="334962"/>
                  </a:lnTo>
                  <a:lnTo>
                    <a:pt x="573201" y="330339"/>
                  </a:lnTo>
                  <a:lnTo>
                    <a:pt x="572858" y="330454"/>
                  </a:lnTo>
                  <a:lnTo>
                    <a:pt x="571461" y="320675"/>
                  </a:lnTo>
                  <a:lnTo>
                    <a:pt x="564756" y="306197"/>
                  </a:lnTo>
                  <a:lnTo>
                    <a:pt x="550913" y="296532"/>
                  </a:lnTo>
                  <a:lnTo>
                    <a:pt x="548957" y="252818"/>
                  </a:lnTo>
                  <a:lnTo>
                    <a:pt x="543344" y="210883"/>
                  </a:lnTo>
                  <a:lnTo>
                    <a:pt x="533222" y="171170"/>
                  </a:lnTo>
                  <a:lnTo>
                    <a:pt x="517715" y="134188"/>
                  </a:lnTo>
                  <a:lnTo>
                    <a:pt x="496176" y="100876"/>
                  </a:lnTo>
                  <a:lnTo>
                    <a:pt x="467588" y="71386"/>
                  </a:lnTo>
                  <a:lnTo>
                    <a:pt x="431203" y="46113"/>
                  </a:lnTo>
                  <a:lnTo>
                    <a:pt x="386207" y="25438"/>
                  </a:lnTo>
                  <a:lnTo>
                    <a:pt x="380390" y="16281"/>
                  </a:lnTo>
                  <a:lnTo>
                    <a:pt x="370116" y="9055"/>
                  </a:lnTo>
                  <a:lnTo>
                    <a:pt x="355346" y="3771"/>
                  </a:lnTo>
                  <a:lnTo>
                    <a:pt x="336029" y="457"/>
                  </a:lnTo>
                  <a:lnTo>
                    <a:pt x="332028" y="0"/>
                  </a:lnTo>
                  <a:lnTo>
                    <a:pt x="320865" y="7823"/>
                  </a:lnTo>
                  <a:lnTo>
                    <a:pt x="317817" y="8242"/>
                  </a:lnTo>
                  <a:lnTo>
                    <a:pt x="268630" y="8242"/>
                  </a:lnTo>
                  <a:lnTo>
                    <a:pt x="265569" y="7823"/>
                  </a:lnTo>
                  <a:lnTo>
                    <a:pt x="254406" y="0"/>
                  </a:lnTo>
                  <a:lnTo>
                    <a:pt x="250431" y="457"/>
                  </a:lnTo>
                  <a:lnTo>
                    <a:pt x="231089" y="3771"/>
                  </a:lnTo>
                  <a:lnTo>
                    <a:pt x="216319" y="9055"/>
                  </a:lnTo>
                  <a:lnTo>
                    <a:pt x="206044" y="16281"/>
                  </a:lnTo>
                  <a:lnTo>
                    <a:pt x="200228" y="25438"/>
                  </a:lnTo>
                  <a:lnTo>
                    <a:pt x="155232" y="46113"/>
                  </a:lnTo>
                  <a:lnTo>
                    <a:pt x="118833" y="71386"/>
                  </a:lnTo>
                  <a:lnTo>
                    <a:pt x="90258" y="100876"/>
                  </a:lnTo>
                  <a:lnTo>
                    <a:pt x="68732" y="134188"/>
                  </a:lnTo>
                  <a:lnTo>
                    <a:pt x="53225" y="171208"/>
                  </a:lnTo>
                  <a:lnTo>
                    <a:pt x="43091" y="210921"/>
                  </a:lnTo>
                  <a:lnTo>
                    <a:pt x="37490" y="252869"/>
                  </a:lnTo>
                  <a:lnTo>
                    <a:pt x="35547" y="296583"/>
                  </a:lnTo>
                  <a:lnTo>
                    <a:pt x="21691" y="306222"/>
                  </a:lnTo>
                  <a:lnTo>
                    <a:pt x="14986" y="320700"/>
                  </a:lnTo>
                  <a:lnTo>
                    <a:pt x="12547" y="337654"/>
                  </a:lnTo>
                  <a:lnTo>
                    <a:pt x="11506" y="354749"/>
                  </a:lnTo>
                  <a:lnTo>
                    <a:pt x="2806" y="362813"/>
                  </a:lnTo>
                  <a:lnTo>
                    <a:pt x="0" y="367372"/>
                  </a:lnTo>
                  <a:lnTo>
                    <a:pt x="1333" y="369506"/>
                  </a:lnTo>
                  <a:lnTo>
                    <a:pt x="495" y="371538"/>
                  </a:lnTo>
                  <a:lnTo>
                    <a:pt x="27914" y="403796"/>
                  </a:lnTo>
                  <a:lnTo>
                    <a:pt x="74968" y="428205"/>
                  </a:lnTo>
                  <a:lnTo>
                    <a:pt x="100088" y="428256"/>
                  </a:lnTo>
                  <a:lnTo>
                    <a:pt x="126847" y="427774"/>
                  </a:lnTo>
                  <a:lnTo>
                    <a:pt x="211848" y="425627"/>
                  </a:lnTo>
                  <a:lnTo>
                    <a:pt x="293725" y="424624"/>
                  </a:lnTo>
                  <a:lnTo>
                    <a:pt x="375539" y="425615"/>
                  </a:lnTo>
                  <a:lnTo>
                    <a:pt x="487375" y="428332"/>
                  </a:lnTo>
                  <a:lnTo>
                    <a:pt x="512533" y="428345"/>
                  </a:lnTo>
                  <a:lnTo>
                    <a:pt x="529170" y="426085"/>
                  </a:lnTo>
                  <a:lnTo>
                    <a:pt x="544499" y="417499"/>
                  </a:lnTo>
                  <a:lnTo>
                    <a:pt x="559574" y="403898"/>
                  </a:lnTo>
                  <a:lnTo>
                    <a:pt x="583628" y="377609"/>
                  </a:lnTo>
                  <a:lnTo>
                    <a:pt x="586473" y="3716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97419" y="7635277"/>
              <a:ext cx="586105" cy="417830"/>
            </a:xfrm>
            <a:custGeom>
              <a:avLst/>
              <a:gdLst/>
              <a:ahLst/>
              <a:cxnLst/>
              <a:rect l="l" t="t" r="r" b="b"/>
              <a:pathLst>
                <a:path w="586105" h="417829">
                  <a:moveTo>
                    <a:pt x="332625" y="495"/>
                  </a:moveTo>
                  <a:lnTo>
                    <a:pt x="329819" y="1384"/>
                  </a:lnTo>
                  <a:lnTo>
                    <a:pt x="321221" y="7302"/>
                  </a:lnTo>
                  <a:lnTo>
                    <a:pt x="318160" y="7797"/>
                  </a:lnTo>
                  <a:lnTo>
                    <a:pt x="268274" y="7797"/>
                  </a:lnTo>
                  <a:lnTo>
                    <a:pt x="265239" y="7289"/>
                  </a:lnTo>
                  <a:lnTo>
                    <a:pt x="255244" y="495"/>
                  </a:lnTo>
                  <a:lnTo>
                    <a:pt x="251853" y="0"/>
                  </a:lnTo>
                  <a:lnTo>
                    <a:pt x="256159" y="27343"/>
                  </a:lnTo>
                  <a:lnTo>
                    <a:pt x="265176" y="47104"/>
                  </a:lnTo>
                  <a:lnTo>
                    <a:pt x="277634" y="59105"/>
                  </a:lnTo>
                  <a:lnTo>
                    <a:pt x="292252" y="63144"/>
                  </a:lnTo>
                  <a:lnTo>
                    <a:pt x="306806" y="59131"/>
                  </a:lnTo>
                  <a:lnTo>
                    <a:pt x="319239" y="47231"/>
                  </a:lnTo>
                  <a:lnTo>
                    <a:pt x="328269" y="27622"/>
                  </a:lnTo>
                  <a:lnTo>
                    <a:pt x="332625" y="495"/>
                  </a:lnTo>
                  <a:close/>
                </a:path>
                <a:path w="586105" h="417829">
                  <a:moveTo>
                    <a:pt x="585965" y="367347"/>
                  </a:moveTo>
                  <a:lnTo>
                    <a:pt x="583488" y="362673"/>
                  </a:lnTo>
                  <a:lnTo>
                    <a:pt x="574916" y="354571"/>
                  </a:lnTo>
                  <a:lnTo>
                    <a:pt x="574319" y="346773"/>
                  </a:lnTo>
                  <a:lnTo>
                    <a:pt x="574230" y="338315"/>
                  </a:lnTo>
                  <a:lnTo>
                    <a:pt x="573201" y="330200"/>
                  </a:lnTo>
                  <a:lnTo>
                    <a:pt x="567499" y="331812"/>
                  </a:lnTo>
                  <a:lnTo>
                    <a:pt x="561301" y="367068"/>
                  </a:lnTo>
                  <a:lnTo>
                    <a:pt x="524713" y="371106"/>
                  </a:lnTo>
                  <a:lnTo>
                    <a:pt x="476999" y="372859"/>
                  </a:lnTo>
                  <a:lnTo>
                    <a:pt x="420928" y="373113"/>
                  </a:lnTo>
                  <a:lnTo>
                    <a:pt x="294678" y="372135"/>
                  </a:lnTo>
                  <a:lnTo>
                    <a:pt x="167982" y="372313"/>
                  </a:lnTo>
                  <a:lnTo>
                    <a:pt x="111353" y="371944"/>
                  </a:lnTo>
                  <a:lnTo>
                    <a:pt x="62877" y="370433"/>
                  </a:lnTo>
                  <a:lnTo>
                    <a:pt x="25311" y="367157"/>
                  </a:lnTo>
                  <a:lnTo>
                    <a:pt x="12052" y="345655"/>
                  </a:lnTo>
                  <a:lnTo>
                    <a:pt x="11506" y="354571"/>
                  </a:lnTo>
                  <a:lnTo>
                    <a:pt x="2806" y="362699"/>
                  </a:lnTo>
                  <a:lnTo>
                    <a:pt x="0" y="367449"/>
                  </a:lnTo>
                  <a:lnTo>
                    <a:pt x="2819" y="372110"/>
                  </a:lnTo>
                  <a:lnTo>
                    <a:pt x="11036" y="380009"/>
                  </a:lnTo>
                  <a:lnTo>
                    <a:pt x="26860" y="395820"/>
                  </a:lnTo>
                  <a:lnTo>
                    <a:pt x="41935" y="407987"/>
                  </a:lnTo>
                  <a:lnTo>
                    <a:pt x="57264" y="415480"/>
                  </a:lnTo>
                  <a:lnTo>
                    <a:pt x="73901" y="417283"/>
                  </a:lnTo>
                  <a:lnTo>
                    <a:pt x="99060" y="417156"/>
                  </a:lnTo>
                  <a:lnTo>
                    <a:pt x="210845" y="414337"/>
                  </a:lnTo>
                  <a:lnTo>
                    <a:pt x="292722" y="413334"/>
                  </a:lnTo>
                  <a:lnTo>
                    <a:pt x="374535" y="414223"/>
                  </a:lnTo>
                  <a:lnTo>
                    <a:pt x="486308" y="417017"/>
                  </a:lnTo>
                  <a:lnTo>
                    <a:pt x="511467" y="417093"/>
                  </a:lnTo>
                  <a:lnTo>
                    <a:pt x="528129" y="415315"/>
                  </a:lnTo>
                  <a:lnTo>
                    <a:pt x="543471" y="407835"/>
                  </a:lnTo>
                  <a:lnTo>
                    <a:pt x="558546" y="395668"/>
                  </a:lnTo>
                  <a:lnTo>
                    <a:pt x="574395" y="379818"/>
                  </a:lnTo>
                  <a:lnTo>
                    <a:pt x="582777" y="371957"/>
                  </a:lnTo>
                  <a:lnTo>
                    <a:pt x="585965" y="367347"/>
                  </a:lnTo>
                  <a:close/>
                </a:path>
              </a:pathLst>
            </a:custGeom>
            <a:solidFill>
              <a:srgbClr val="DDDB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64274" y="7642566"/>
              <a:ext cx="50800" cy="53975"/>
            </a:xfrm>
            <a:custGeom>
              <a:avLst/>
              <a:gdLst/>
              <a:ahLst/>
              <a:cxnLst/>
              <a:rect l="l" t="t" r="r" b="b"/>
              <a:pathLst>
                <a:path w="50800" h="53975">
                  <a:moveTo>
                    <a:pt x="0" y="0"/>
                  </a:moveTo>
                  <a:lnTo>
                    <a:pt x="2061" y="23133"/>
                  </a:lnTo>
                  <a:lnTo>
                    <a:pt x="7613" y="39874"/>
                  </a:lnTo>
                  <a:lnTo>
                    <a:pt x="15709" y="50049"/>
                  </a:lnTo>
                  <a:lnTo>
                    <a:pt x="25400" y="53479"/>
                  </a:lnTo>
                  <a:lnTo>
                    <a:pt x="35019" y="50073"/>
                  </a:lnTo>
                  <a:lnTo>
                    <a:pt x="43091" y="39966"/>
                  </a:lnTo>
                  <a:lnTo>
                    <a:pt x="48667" y="23325"/>
                  </a:lnTo>
                  <a:lnTo>
                    <a:pt x="50800" y="317"/>
                  </a:lnTo>
                  <a:lnTo>
                    <a:pt x="49771" y="444"/>
                  </a:lnTo>
                  <a:lnTo>
                    <a:pt x="33540" y="406"/>
                  </a:lnTo>
                  <a:lnTo>
                    <a:pt x="3276" y="507"/>
                  </a:lnTo>
                  <a:lnTo>
                    <a:pt x="1600" y="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65821" y="7660271"/>
              <a:ext cx="250190" cy="201295"/>
            </a:xfrm>
            <a:custGeom>
              <a:avLst/>
              <a:gdLst/>
              <a:ahLst/>
              <a:cxnLst/>
              <a:rect l="l" t="t" r="r" b="b"/>
              <a:pathLst>
                <a:path w="250189" h="201295">
                  <a:moveTo>
                    <a:pt x="30518" y="0"/>
                  </a:moveTo>
                  <a:lnTo>
                    <a:pt x="17157" y="5118"/>
                  </a:lnTo>
                  <a:lnTo>
                    <a:pt x="4457" y="10566"/>
                  </a:lnTo>
                  <a:lnTo>
                    <a:pt x="1333" y="36969"/>
                  </a:lnTo>
                  <a:lnTo>
                    <a:pt x="0" y="62369"/>
                  </a:lnTo>
                  <a:lnTo>
                    <a:pt x="228" y="86829"/>
                  </a:lnTo>
                  <a:lnTo>
                    <a:pt x="4483" y="133273"/>
                  </a:lnTo>
                  <a:lnTo>
                    <a:pt x="12458" y="176936"/>
                  </a:lnTo>
                  <a:lnTo>
                    <a:pt x="20256" y="201231"/>
                  </a:lnTo>
                  <a:lnTo>
                    <a:pt x="17246" y="175539"/>
                  </a:lnTo>
                  <a:lnTo>
                    <a:pt x="15290" y="152882"/>
                  </a:lnTo>
                  <a:lnTo>
                    <a:pt x="14173" y="129578"/>
                  </a:lnTo>
                  <a:lnTo>
                    <a:pt x="14160" y="105511"/>
                  </a:lnTo>
                  <a:lnTo>
                    <a:pt x="15519" y="80619"/>
                  </a:lnTo>
                  <a:lnTo>
                    <a:pt x="18529" y="54800"/>
                  </a:lnTo>
                  <a:lnTo>
                    <a:pt x="23444" y="27952"/>
                  </a:lnTo>
                  <a:lnTo>
                    <a:pt x="30518" y="0"/>
                  </a:lnTo>
                  <a:close/>
                </a:path>
                <a:path w="250189" h="201295">
                  <a:moveTo>
                    <a:pt x="249580" y="62369"/>
                  </a:moveTo>
                  <a:lnTo>
                    <a:pt x="248259" y="36969"/>
                  </a:lnTo>
                  <a:lnTo>
                    <a:pt x="245160" y="10566"/>
                  </a:lnTo>
                  <a:lnTo>
                    <a:pt x="232473" y="5092"/>
                  </a:lnTo>
                  <a:lnTo>
                    <a:pt x="219113" y="0"/>
                  </a:lnTo>
                  <a:lnTo>
                    <a:pt x="226161" y="27952"/>
                  </a:lnTo>
                  <a:lnTo>
                    <a:pt x="231051" y="54800"/>
                  </a:lnTo>
                  <a:lnTo>
                    <a:pt x="234048" y="80619"/>
                  </a:lnTo>
                  <a:lnTo>
                    <a:pt x="235407" y="105511"/>
                  </a:lnTo>
                  <a:lnTo>
                    <a:pt x="235407" y="129565"/>
                  </a:lnTo>
                  <a:lnTo>
                    <a:pt x="234315" y="152869"/>
                  </a:lnTo>
                  <a:lnTo>
                    <a:pt x="232384" y="175514"/>
                  </a:lnTo>
                  <a:lnTo>
                    <a:pt x="229362" y="201231"/>
                  </a:lnTo>
                  <a:lnTo>
                    <a:pt x="231711" y="200723"/>
                  </a:lnTo>
                  <a:lnTo>
                    <a:pt x="241490" y="155409"/>
                  </a:lnTo>
                  <a:lnTo>
                    <a:pt x="247789" y="110439"/>
                  </a:lnTo>
                  <a:lnTo>
                    <a:pt x="249339" y="86829"/>
                  </a:lnTo>
                  <a:lnTo>
                    <a:pt x="249580" y="62369"/>
                  </a:lnTo>
                  <a:close/>
                </a:path>
              </a:pathLst>
            </a:custGeom>
            <a:solidFill>
              <a:srgbClr val="DDDB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2655446" y="7635133"/>
            <a:ext cx="586740" cy="428625"/>
            <a:chOff x="2655446" y="7635133"/>
            <a:chExt cx="586740" cy="428625"/>
          </a:xfrm>
        </p:grpSpPr>
        <p:sp>
          <p:nvSpPr>
            <p:cNvPr id="31" name="object 31"/>
            <p:cNvSpPr/>
            <p:nvPr/>
          </p:nvSpPr>
          <p:spPr>
            <a:xfrm>
              <a:off x="2655443" y="7635138"/>
              <a:ext cx="586740" cy="428625"/>
            </a:xfrm>
            <a:custGeom>
              <a:avLst/>
              <a:gdLst/>
              <a:ahLst/>
              <a:cxnLst/>
              <a:rect l="l" t="t" r="r" b="b"/>
              <a:pathLst>
                <a:path w="586739" h="428625">
                  <a:moveTo>
                    <a:pt x="586473" y="371602"/>
                  </a:moveTo>
                  <a:lnTo>
                    <a:pt x="585038" y="368554"/>
                  </a:lnTo>
                  <a:lnTo>
                    <a:pt x="585965" y="367284"/>
                  </a:lnTo>
                  <a:lnTo>
                    <a:pt x="583488" y="362788"/>
                  </a:lnTo>
                  <a:lnTo>
                    <a:pt x="574916" y="354749"/>
                  </a:lnTo>
                  <a:lnTo>
                    <a:pt x="573887" y="337629"/>
                  </a:lnTo>
                  <a:lnTo>
                    <a:pt x="573493" y="334962"/>
                  </a:lnTo>
                  <a:lnTo>
                    <a:pt x="573201" y="330339"/>
                  </a:lnTo>
                  <a:lnTo>
                    <a:pt x="572858" y="330454"/>
                  </a:lnTo>
                  <a:lnTo>
                    <a:pt x="571461" y="320675"/>
                  </a:lnTo>
                  <a:lnTo>
                    <a:pt x="564756" y="306197"/>
                  </a:lnTo>
                  <a:lnTo>
                    <a:pt x="550913" y="296532"/>
                  </a:lnTo>
                  <a:lnTo>
                    <a:pt x="548957" y="252818"/>
                  </a:lnTo>
                  <a:lnTo>
                    <a:pt x="543344" y="210883"/>
                  </a:lnTo>
                  <a:lnTo>
                    <a:pt x="533222" y="171170"/>
                  </a:lnTo>
                  <a:lnTo>
                    <a:pt x="517715" y="134188"/>
                  </a:lnTo>
                  <a:lnTo>
                    <a:pt x="496176" y="100876"/>
                  </a:lnTo>
                  <a:lnTo>
                    <a:pt x="467601" y="71386"/>
                  </a:lnTo>
                  <a:lnTo>
                    <a:pt x="431203" y="46113"/>
                  </a:lnTo>
                  <a:lnTo>
                    <a:pt x="386207" y="25438"/>
                  </a:lnTo>
                  <a:lnTo>
                    <a:pt x="380390" y="16281"/>
                  </a:lnTo>
                  <a:lnTo>
                    <a:pt x="370116" y="9055"/>
                  </a:lnTo>
                  <a:lnTo>
                    <a:pt x="355346" y="3771"/>
                  </a:lnTo>
                  <a:lnTo>
                    <a:pt x="336029" y="457"/>
                  </a:lnTo>
                  <a:lnTo>
                    <a:pt x="332028" y="0"/>
                  </a:lnTo>
                  <a:lnTo>
                    <a:pt x="320865" y="7823"/>
                  </a:lnTo>
                  <a:lnTo>
                    <a:pt x="317817" y="8242"/>
                  </a:lnTo>
                  <a:lnTo>
                    <a:pt x="268630" y="8242"/>
                  </a:lnTo>
                  <a:lnTo>
                    <a:pt x="265569" y="7823"/>
                  </a:lnTo>
                  <a:lnTo>
                    <a:pt x="254406" y="0"/>
                  </a:lnTo>
                  <a:lnTo>
                    <a:pt x="250431" y="457"/>
                  </a:lnTo>
                  <a:lnTo>
                    <a:pt x="231089" y="3771"/>
                  </a:lnTo>
                  <a:lnTo>
                    <a:pt x="216319" y="9055"/>
                  </a:lnTo>
                  <a:lnTo>
                    <a:pt x="206044" y="16281"/>
                  </a:lnTo>
                  <a:lnTo>
                    <a:pt x="200228" y="25438"/>
                  </a:lnTo>
                  <a:lnTo>
                    <a:pt x="155232" y="46113"/>
                  </a:lnTo>
                  <a:lnTo>
                    <a:pt x="118833" y="71386"/>
                  </a:lnTo>
                  <a:lnTo>
                    <a:pt x="90258" y="100876"/>
                  </a:lnTo>
                  <a:lnTo>
                    <a:pt x="68732" y="134188"/>
                  </a:lnTo>
                  <a:lnTo>
                    <a:pt x="53225" y="171208"/>
                  </a:lnTo>
                  <a:lnTo>
                    <a:pt x="43091" y="210921"/>
                  </a:lnTo>
                  <a:lnTo>
                    <a:pt x="37490" y="252869"/>
                  </a:lnTo>
                  <a:lnTo>
                    <a:pt x="35547" y="296583"/>
                  </a:lnTo>
                  <a:lnTo>
                    <a:pt x="21691" y="306222"/>
                  </a:lnTo>
                  <a:lnTo>
                    <a:pt x="14986" y="320700"/>
                  </a:lnTo>
                  <a:lnTo>
                    <a:pt x="12547" y="337654"/>
                  </a:lnTo>
                  <a:lnTo>
                    <a:pt x="11506" y="354749"/>
                  </a:lnTo>
                  <a:lnTo>
                    <a:pt x="2806" y="362813"/>
                  </a:lnTo>
                  <a:lnTo>
                    <a:pt x="0" y="367372"/>
                  </a:lnTo>
                  <a:lnTo>
                    <a:pt x="1346" y="369506"/>
                  </a:lnTo>
                  <a:lnTo>
                    <a:pt x="508" y="371538"/>
                  </a:lnTo>
                  <a:lnTo>
                    <a:pt x="27914" y="403796"/>
                  </a:lnTo>
                  <a:lnTo>
                    <a:pt x="74968" y="428205"/>
                  </a:lnTo>
                  <a:lnTo>
                    <a:pt x="100088" y="428256"/>
                  </a:lnTo>
                  <a:lnTo>
                    <a:pt x="126847" y="427774"/>
                  </a:lnTo>
                  <a:lnTo>
                    <a:pt x="211848" y="425627"/>
                  </a:lnTo>
                  <a:lnTo>
                    <a:pt x="293725" y="424624"/>
                  </a:lnTo>
                  <a:lnTo>
                    <a:pt x="375539" y="425615"/>
                  </a:lnTo>
                  <a:lnTo>
                    <a:pt x="487375" y="428332"/>
                  </a:lnTo>
                  <a:lnTo>
                    <a:pt x="512533" y="428345"/>
                  </a:lnTo>
                  <a:lnTo>
                    <a:pt x="529170" y="426085"/>
                  </a:lnTo>
                  <a:lnTo>
                    <a:pt x="544512" y="417499"/>
                  </a:lnTo>
                  <a:lnTo>
                    <a:pt x="559574" y="403898"/>
                  </a:lnTo>
                  <a:lnTo>
                    <a:pt x="583641" y="377609"/>
                  </a:lnTo>
                  <a:lnTo>
                    <a:pt x="586473" y="371602"/>
                  </a:lnTo>
                  <a:close/>
                </a:path>
              </a:pathLst>
            </a:custGeom>
            <a:solidFill>
              <a:srgbClr val="DC30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55443" y="7635277"/>
              <a:ext cx="586105" cy="417830"/>
            </a:xfrm>
            <a:custGeom>
              <a:avLst/>
              <a:gdLst/>
              <a:ahLst/>
              <a:cxnLst/>
              <a:rect l="l" t="t" r="r" b="b"/>
              <a:pathLst>
                <a:path w="586105" h="417829">
                  <a:moveTo>
                    <a:pt x="332625" y="495"/>
                  </a:moveTo>
                  <a:lnTo>
                    <a:pt x="329819" y="1384"/>
                  </a:lnTo>
                  <a:lnTo>
                    <a:pt x="321208" y="7302"/>
                  </a:lnTo>
                  <a:lnTo>
                    <a:pt x="318160" y="7797"/>
                  </a:lnTo>
                  <a:lnTo>
                    <a:pt x="268274" y="7797"/>
                  </a:lnTo>
                  <a:lnTo>
                    <a:pt x="265239" y="7289"/>
                  </a:lnTo>
                  <a:lnTo>
                    <a:pt x="255244" y="495"/>
                  </a:lnTo>
                  <a:lnTo>
                    <a:pt x="251853" y="0"/>
                  </a:lnTo>
                  <a:lnTo>
                    <a:pt x="256159" y="27343"/>
                  </a:lnTo>
                  <a:lnTo>
                    <a:pt x="265176" y="47104"/>
                  </a:lnTo>
                  <a:lnTo>
                    <a:pt x="277634" y="59105"/>
                  </a:lnTo>
                  <a:lnTo>
                    <a:pt x="292252" y="63144"/>
                  </a:lnTo>
                  <a:lnTo>
                    <a:pt x="306806" y="59131"/>
                  </a:lnTo>
                  <a:lnTo>
                    <a:pt x="319239" y="47231"/>
                  </a:lnTo>
                  <a:lnTo>
                    <a:pt x="328269" y="27622"/>
                  </a:lnTo>
                  <a:lnTo>
                    <a:pt x="332625" y="495"/>
                  </a:lnTo>
                  <a:close/>
                </a:path>
                <a:path w="586105" h="417829">
                  <a:moveTo>
                    <a:pt x="585965" y="367347"/>
                  </a:moveTo>
                  <a:lnTo>
                    <a:pt x="583488" y="362673"/>
                  </a:lnTo>
                  <a:lnTo>
                    <a:pt x="574916" y="354571"/>
                  </a:lnTo>
                  <a:lnTo>
                    <a:pt x="574319" y="346773"/>
                  </a:lnTo>
                  <a:lnTo>
                    <a:pt x="574230" y="338315"/>
                  </a:lnTo>
                  <a:lnTo>
                    <a:pt x="573214" y="330200"/>
                  </a:lnTo>
                  <a:lnTo>
                    <a:pt x="567499" y="331812"/>
                  </a:lnTo>
                  <a:lnTo>
                    <a:pt x="561301" y="367068"/>
                  </a:lnTo>
                  <a:lnTo>
                    <a:pt x="524713" y="371106"/>
                  </a:lnTo>
                  <a:lnTo>
                    <a:pt x="476999" y="372859"/>
                  </a:lnTo>
                  <a:lnTo>
                    <a:pt x="420928" y="373113"/>
                  </a:lnTo>
                  <a:lnTo>
                    <a:pt x="294678" y="372135"/>
                  </a:lnTo>
                  <a:lnTo>
                    <a:pt x="167982" y="372313"/>
                  </a:lnTo>
                  <a:lnTo>
                    <a:pt x="111353" y="371944"/>
                  </a:lnTo>
                  <a:lnTo>
                    <a:pt x="62877" y="370433"/>
                  </a:lnTo>
                  <a:lnTo>
                    <a:pt x="25311" y="367157"/>
                  </a:lnTo>
                  <a:lnTo>
                    <a:pt x="12052" y="345655"/>
                  </a:lnTo>
                  <a:lnTo>
                    <a:pt x="11506" y="354571"/>
                  </a:lnTo>
                  <a:lnTo>
                    <a:pt x="2806" y="362699"/>
                  </a:lnTo>
                  <a:lnTo>
                    <a:pt x="0" y="367449"/>
                  </a:lnTo>
                  <a:lnTo>
                    <a:pt x="2819" y="372110"/>
                  </a:lnTo>
                  <a:lnTo>
                    <a:pt x="11036" y="380009"/>
                  </a:lnTo>
                  <a:lnTo>
                    <a:pt x="26860" y="395820"/>
                  </a:lnTo>
                  <a:lnTo>
                    <a:pt x="41935" y="407987"/>
                  </a:lnTo>
                  <a:lnTo>
                    <a:pt x="57277" y="415480"/>
                  </a:lnTo>
                  <a:lnTo>
                    <a:pt x="73914" y="417283"/>
                  </a:lnTo>
                  <a:lnTo>
                    <a:pt x="99060" y="417156"/>
                  </a:lnTo>
                  <a:lnTo>
                    <a:pt x="210845" y="414337"/>
                  </a:lnTo>
                  <a:lnTo>
                    <a:pt x="292722" y="413334"/>
                  </a:lnTo>
                  <a:lnTo>
                    <a:pt x="374535" y="414223"/>
                  </a:lnTo>
                  <a:lnTo>
                    <a:pt x="486308" y="417017"/>
                  </a:lnTo>
                  <a:lnTo>
                    <a:pt x="511467" y="417093"/>
                  </a:lnTo>
                  <a:lnTo>
                    <a:pt x="528129" y="415315"/>
                  </a:lnTo>
                  <a:lnTo>
                    <a:pt x="543471" y="407835"/>
                  </a:lnTo>
                  <a:lnTo>
                    <a:pt x="558546" y="395668"/>
                  </a:lnTo>
                  <a:lnTo>
                    <a:pt x="574395" y="379818"/>
                  </a:lnTo>
                  <a:lnTo>
                    <a:pt x="582777" y="371957"/>
                  </a:lnTo>
                  <a:lnTo>
                    <a:pt x="585965" y="367347"/>
                  </a:lnTo>
                  <a:close/>
                </a:path>
              </a:pathLst>
            </a:custGeom>
            <a:solidFill>
              <a:srgbClr val="AC33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922297" y="7642566"/>
              <a:ext cx="50800" cy="53975"/>
            </a:xfrm>
            <a:custGeom>
              <a:avLst/>
              <a:gdLst/>
              <a:ahLst/>
              <a:cxnLst/>
              <a:rect l="l" t="t" r="r" b="b"/>
              <a:pathLst>
                <a:path w="50800" h="53975">
                  <a:moveTo>
                    <a:pt x="0" y="0"/>
                  </a:moveTo>
                  <a:lnTo>
                    <a:pt x="2061" y="23133"/>
                  </a:lnTo>
                  <a:lnTo>
                    <a:pt x="7613" y="39874"/>
                  </a:lnTo>
                  <a:lnTo>
                    <a:pt x="15709" y="50049"/>
                  </a:lnTo>
                  <a:lnTo>
                    <a:pt x="25400" y="53479"/>
                  </a:lnTo>
                  <a:lnTo>
                    <a:pt x="35019" y="50073"/>
                  </a:lnTo>
                  <a:lnTo>
                    <a:pt x="43091" y="39966"/>
                  </a:lnTo>
                  <a:lnTo>
                    <a:pt x="48667" y="23325"/>
                  </a:lnTo>
                  <a:lnTo>
                    <a:pt x="50800" y="317"/>
                  </a:lnTo>
                  <a:lnTo>
                    <a:pt x="49771" y="444"/>
                  </a:lnTo>
                  <a:lnTo>
                    <a:pt x="33540" y="406"/>
                  </a:lnTo>
                  <a:lnTo>
                    <a:pt x="3276" y="507"/>
                  </a:lnTo>
                  <a:lnTo>
                    <a:pt x="1600" y="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30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823845" y="7660271"/>
              <a:ext cx="250190" cy="201295"/>
            </a:xfrm>
            <a:custGeom>
              <a:avLst/>
              <a:gdLst/>
              <a:ahLst/>
              <a:cxnLst/>
              <a:rect l="l" t="t" r="r" b="b"/>
              <a:pathLst>
                <a:path w="250189" h="201295">
                  <a:moveTo>
                    <a:pt x="30518" y="0"/>
                  </a:moveTo>
                  <a:lnTo>
                    <a:pt x="17157" y="5118"/>
                  </a:lnTo>
                  <a:lnTo>
                    <a:pt x="4457" y="10566"/>
                  </a:lnTo>
                  <a:lnTo>
                    <a:pt x="1333" y="36969"/>
                  </a:lnTo>
                  <a:lnTo>
                    <a:pt x="0" y="62369"/>
                  </a:lnTo>
                  <a:lnTo>
                    <a:pt x="228" y="86829"/>
                  </a:lnTo>
                  <a:lnTo>
                    <a:pt x="4495" y="133273"/>
                  </a:lnTo>
                  <a:lnTo>
                    <a:pt x="12458" y="176936"/>
                  </a:lnTo>
                  <a:lnTo>
                    <a:pt x="20256" y="201231"/>
                  </a:lnTo>
                  <a:lnTo>
                    <a:pt x="17246" y="175539"/>
                  </a:lnTo>
                  <a:lnTo>
                    <a:pt x="15290" y="152882"/>
                  </a:lnTo>
                  <a:lnTo>
                    <a:pt x="14173" y="129578"/>
                  </a:lnTo>
                  <a:lnTo>
                    <a:pt x="14160" y="105511"/>
                  </a:lnTo>
                  <a:lnTo>
                    <a:pt x="15519" y="80619"/>
                  </a:lnTo>
                  <a:lnTo>
                    <a:pt x="18529" y="54800"/>
                  </a:lnTo>
                  <a:lnTo>
                    <a:pt x="23444" y="27952"/>
                  </a:lnTo>
                  <a:lnTo>
                    <a:pt x="30518" y="0"/>
                  </a:lnTo>
                  <a:close/>
                </a:path>
                <a:path w="250189" h="201295">
                  <a:moveTo>
                    <a:pt x="249580" y="62369"/>
                  </a:moveTo>
                  <a:lnTo>
                    <a:pt x="248259" y="36969"/>
                  </a:lnTo>
                  <a:lnTo>
                    <a:pt x="245160" y="10566"/>
                  </a:lnTo>
                  <a:lnTo>
                    <a:pt x="232473" y="5092"/>
                  </a:lnTo>
                  <a:lnTo>
                    <a:pt x="219113" y="0"/>
                  </a:lnTo>
                  <a:lnTo>
                    <a:pt x="226161" y="27952"/>
                  </a:lnTo>
                  <a:lnTo>
                    <a:pt x="231051" y="54800"/>
                  </a:lnTo>
                  <a:lnTo>
                    <a:pt x="234048" y="80619"/>
                  </a:lnTo>
                  <a:lnTo>
                    <a:pt x="235407" y="105511"/>
                  </a:lnTo>
                  <a:lnTo>
                    <a:pt x="235407" y="129565"/>
                  </a:lnTo>
                  <a:lnTo>
                    <a:pt x="234315" y="152869"/>
                  </a:lnTo>
                  <a:lnTo>
                    <a:pt x="232384" y="175514"/>
                  </a:lnTo>
                  <a:lnTo>
                    <a:pt x="229362" y="201231"/>
                  </a:lnTo>
                  <a:lnTo>
                    <a:pt x="231711" y="200723"/>
                  </a:lnTo>
                  <a:lnTo>
                    <a:pt x="241490" y="155409"/>
                  </a:lnTo>
                  <a:lnTo>
                    <a:pt x="247789" y="110439"/>
                  </a:lnTo>
                  <a:lnTo>
                    <a:pt x="249351" y="86829"/>
                  </a:lnTo>
                  <a:lnTo>
                    <a:pt x="249580" y="62369"/>
                  </a:lnTo>
                  <a:close/>
                </a:path>
              </a:pathLst>
            </a:custGeom>
            <a:solidFill>
              <a:srgbClr val="AC33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3334459" y="7635133"/>
            <a:ext cx="586740" cy="428625"/>
            <a:chOff x="3334459" y="7635133"/>
            <a:chExt cx="586740" cy="428625"/>
          </a:xfrm>
        </p:grpSpPr>
        <p:sp>
          <p:nvSpPr>
            <p:cNvPr id="36" name="object 36"/>
            <p:cNvSpPr/>
            <p:nvPr/>
          </p:nvSpPr>
          <p:spPr>
            <a:xfrm>
              <a:off x="3334448" y="7635138"/>
              <a:ext cx="586740" cy="428625"/>
            </a:xfrm>
            <a:custGeom>
              <a:avLst/>
              <a:gdLst/>
              <a:ahLst/>
              <a:cxnLst/>
              <a:rect l="l" t="t" r="r" b="b"/>
              <a:pathLst>
                <a:path w="586739" h="428625">
                  <a:moveTo>
                    <a:pt x="586473" y="371602"/>
                  </a:moveTo>
                  <a:lnTo>
                    <a:pt x="585038" y="368554"/>
                  </a:lnTo>
                  <a:lnTo>
                    <a:pt x="585965" y="367284"/>
                  </a:lnTo>
                  <a:lnTo>
                    <a:pt x="583501" y="362788"/>
                  </a:lnTo>
                  <a:lnTo>
                    <a:pt x="574929" y="354749"/>
                  </a:lnTo>
                  <a:lnTo>
                    <a:pt x="573900" y="337629"/>
                  </a:lnTo>
                  <a:lnTo>
                    <a:pt x="573519" y="334987"/>
                  </a:lnTo>
                  <a:lnTo>
                    <a:pt x="573214" y="330339"/>
                  </a:lnTo>
                  <a:lnTo>
                    <a:pt x="572858" y="330454"/>
                  </a:lnTo>
                  <a:lnTo>
                    <a:pt x="571461" y="320675"/>
                  </a:lnTo>
                  <a:lnTo>
                    <a:pt x="564769" y="306197"/>
                  </a:lnTo>
                  <a:lnTo>
                    <a:pt x="550926" y="296532"/>
                  </a:lnTo>
                  <a:lnTo>
                    <a:pt x="548970" y="252818"/>
                  </a:lnTo>
                  <a:lnTo>
                    <a:pt x="543356" y="210883"/>
                  </a:lnTo>
                  <a:lnTo>
                    <a:pt x="533222" y="171170"/>
                  </a:lnTo>
                  <a:lnTo>
                    <a:pt x="517728" y="134188"/>
                  </a:lnTo>
                  <a:lnTo>
                    <a:pt x="496176" y="100876"/>
                  </a:lnTo>
                  <a:lnTo>
                    <a:pt x="467601" y="71386"/>
                  </a:lnTo>
                  <a:lnTo>
                    <a:pt x="431203" y="46113"/>
                  </a:lnTo>
                  <a:lnTo>
                    <a:pt x="386219" y="25438"/>
                  </a:lnTo>
                  <a:lnTo>
                    <a:pt x="380390" y="16281"/>
                  </a:lnTo>
                  <a:lnTo>
                    <a:pt x="370128" y="9055"/>
                  </a:lnTo>
                  <a:lnTo>
                    <a:pt x="355358" y="3771"/>
                  </a:lnTo>
                  <a:lnTo>
                    <a:pt x="336042" y="457"/>
                  </a:lnTo>
                  <a:lnTo>
                    <a:pt x="332041" y="0"/>
                  </a:lnTo>
                  <a:lnTo>
                    <a:pt x="320878" y="7823"/>
                  </a:lnTo>
                  <a:lnTo>
                    <a:pt x="317830" y="8242"/>
                  </a:lnTo>
                  <a:lnTo>
                    <a:pt x="268643" y="8242"/>
                  </a:lnTo>
                  <a:lnTo>
                    <a:pt x="265582" y="7823"/>
                  </a:lnTo>
                  <a:lnTo>
                    <a:pt x="254419" y="0"/>
                  </a:lnTo>
                  <a:lnTo>
                    <a:pt x="250444" y="457"/>
                  </a:lnTo>
                  <a:lnTo>
                    <a:pt x="231101" y="3771"/>
                  </a:lnTo>
                  <a:lnTo>
                    <a:pt x="216331" y="9055"/>
                  </a:lnTo>
                  <a:lnTo>
                    <a:pt x="206057" y="16281"/>
                  </a:lnTo>
                  <a:lnTo>
                    <a:pt x="200240" y="25438"/>
                  </a:lnTo>
                  <a:lnTo>
                    <a:pt x="155232" y="46113"/>
                  </a:lnTo>
                  <a:lnTo>
                    <a:pt x="118846" y="71386"/>
                  </a:lnTo>
                  <a:lnTo>
                    <a:pt x="90271" y="100876"/>
                  </a:lnTo>
                  <a:lnTo>
                    <a:pt x="68745" y="134188"/>
                  </a:lnTo>
                  <a:lnTo>
                    <a:pt x="53225" y="171208"/>
                  </a:lnTo>
                  <a:lnTo>
                    <a:pt x="43103" y="210921"/>
                  </a:lnTo>
                  <a:lnTo>
                    <a:pt x="37503" y="252869"/>
                  </a:lnTo>
                  <a:lnTo>
                    <a:pt x="35560" y="296583"/>
                  </a:lnTo>
                  <a:lnTo>
                    <a:pt x="21704" y="306222"/>
                  </a:lnTo>
                  <a:lnTo>
                    <a:pt x="14998" y="320700"/>
                  </a:lnTo>
                  <a:lnTo>
                    <a:pt x="12560" y="337654"/>
                  </a:lnTo>
                  <a:lnTo>
                    <a:pt x="11518" y="354749"/>
                  </a:lnTo>
                  <a:lnTo>
                    <a:pt x="2819" y="362813"/>
                  </a:lnTo>
                  <a:lnTo>
                    <a:pt x="0" y="367372"/>
                  </a:lnTo>
                  <a:lnTo>
                    <a:pt x="1346" y="369506"/>
                  </a:lnTo>
                  <a:lnTo>
                    <a:pt x="508" y="371538"/>
                  </a:lnTo>
                  <a:lnTo>
                    <a:pt x="27914" y="403796"/>
                  </a:lnTo>
                  <a:lnTo>
                    <a:pt x="74980" y="428205"/>
                  </a:lnTo>
                  <a:lnTo>
                    <a:pt x="100101" y="428256"/>
                  </a:lnTo>
                  <a:lnTo>
                    <a:pt x="126847" y="427774"/>
                  </a:lnTo>
                  <a:lnTo>
                    <a:pt x="211861" y="425627"/>
                  </a:lnTo>
                  <a:lnTo>
                    <a:pt x="293738" y="424624"/>
                  </a:lnTo>
                  <a:lnTo>
                    <a:pt x="375539" y="425615"/>
                  </a:lnTo>
                  <a:lnTo>
                    <a:pt x="487387" y="428332"/>
                  </a:lnTo>
                  <a:lnTo>
                    <a:pt x="512546" y="428345"/>
                  </a:lnTo>
                  <a:lnTo>
                    <a:pt x="529170" y="426085"/>
                  </a:lnTo>
                  <a:lnTo>
                    <a:pt x="544512" y="417499"/>
                  </a:lnTo>
                  <a:lnTo>
                    <a:pt x="559587" y="403898"/>
                  </a:lnTo>
                  <a:lnTo>
                    <a:pt x="583641" y="377609"/>
                  </a:lnTo>
                  <a:lnTo>
                    <a:pt x="586473" y="371602"/>
                  </a:lnTo>
                  <a:close/>
                </a:path>
              </a:pathLst>
            </a:custGeom>
            <a:solidFill>
              <a:srgbClr val="FFE5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334448" y="7635277"/>
              <a:ext cx="586105" cy="417830"/>
            </a:xfrm>
            <a:custGeom>
              <a:avLst/>
              <a:gdLst/>
              <a:ahLst/>
              <a:cxnLst/>
              <a:rect l="l" t="t" r="r" b="b"/>
              <a:pathLst>
                <a:path w="586104" h="417829">
                  <a:moveTo>
                    <a:pt x="332638" y="495"/>
                  </a:moveTo>
                  <a:lnTo>
                    <a:pt x="329831" y="1384"/>
                  </a:lnTo>
                  <a:lnTo>
                    <a:pt x="321221" y="7302"/>
                  </a:lnTo>
                  <a:lnTo>
                    <a:pt x="318173" y="7797"/>
                  </a:lnTo>
                  <a:lnTo>
                    <a:pt x="268287" y="7797"/>
                  </a:lnTo>
                  <a:lnTo>
                    <a:pt x="265252" y="7289"/>
                  </a:lnTo>
                  <a:lnTo>
                    <a:pt x="255257" y="495"/>
                  </a:lnTo>
                  <a:lnTo>
                    <a:pt x="251866" y="0"/>
                  </a:lnTo>
                  <a:lnTo>
                    <a:pt x="256159" y="27343"/>
                  </a:lnTo>
                  <a:lnTo>
                    <a:pt x="265188" y="47104"/>
                  </a:lnTo>
                  <a:lnTo>
                    <a:pt x="277647" y="59105"/>
                  </a:lnTo>
                  <a:lnTo>
                    <a:pt x="292265" y="63144"/>
                  </a:lnTo>
                  <a:lnTo>
                    <a:pt x="306819" y="59131"/>
                  </a:lnTo>
                  <a:lnTo>
                    <a:pt x="319239" y="47231"/>
                  </a:lnTo>
                  <a:lnTo>
                    <a:pt x="328282" y="27622"/>
                  </a:lnTo>
                  <a:lnTo>
                    <a:pt x="332638" y="495"/>
                  </a:lnTo>
                  <a:close/>
                </a:path>
                <a:path w="586104" h="417829">
                  <a:moveTo>
                    <a:pt x="585965" y="367347"/>
                  </a:moveTo>
                  <a:lnTo>
                    <a:pt x="583501" y="362673"/>
                  </a:lnTo>
                  <a:lnTo>
                    <a:pt x="574929" y="354571"/>
                  </a:lnTo>
                  <a:lnTo>
                    <a:pt x="574332" y="346773"/>
                  </a:lnTo>
                  <a:lnTo>
                    <a:pt x="574243" y="338315"/>
                  </a:lnTo>
                  <a:lnTo>
                    <a:pt x="573214" y="330200"/>
                  </a:lnTo>
                  <a:lnTo>
                    <a:pt x="567512" y="331812"/>
                  </a:lnTo>
                  <a:lnTo>
                    <a:pt x="561314" y="367068"/>
                  </a:lnTo>
                  <a:lnTo>
                    <a:pt x="524725" y="371106"/>
                  </a:lnTo>
                  <a:lnTo>
                    <a:pt x="477012" y="372859"/>
                  </a:lnTo>
                  <a:lnTo>
                    <a:pt x="420928" y="373113"/>
                  </a:lnTo>
                  <a:lnTo>
                    <a:pt x="294690" y="372135"/>
                  </a:lnTo>
                  <a:lnTo>
                    <a:pt x="167995" y="372313"/>
                  </a:lnTo>
                  <a:lnTo>
                    <a:pt x="111353" y="371944"/>
                  </a:lnTo>
                  <a:lnTo>
                    <a:pt x="62877" y="370433"/>
                  </a:lnTo>
                  <a:lnTo>
                    <a:pt x="25323" y="367157"/>
                  </a:lnTo>
                  <a:lnTo>
                    <a:pt x="12065" y="345655"/>
                  </a:lnTo>
                  <a:lnTo>
                    <a:pt x="11518" y="354571"/>
                  </a:lnTo>
                  <a:lnTo>
                    <a:pt x="2819" y="362699"/>
                  </a:lnTo>
                  <a:lnTo>
                    <a:pt x="0" y="367449"/>
                  </a:lnTo>
                  <a:lnTo>
                    <a:pt x="2832" y="372110"/>
                  </a:lnTo>
                  <a:lnTo>
                    <a:pt x="11049" y="380009"/>
                  </a:lnTo>
                  <a:lnTo>
                    <a:pt x="26873" y="395820"/>
                  </a:lnTo>
                  <a:lnTo>
                    <a:pt x="41948" y="407987"/>
                  </a:lnTo>
                  <a:lnTo>
                    <a:pt x="57277" y="415480"/>
                  </a:lnTo>
                  <a:lnTo>
                    <a:pt x="73914" y="417283"/>
                  </a:lnTo>
                  <a:lnTo>
                    <a:pt x="99060" y="417156"/>
                  </a:lnTo>
                  <a:lnTo>
                    <a:pt x="210858" y="414337"/>
                  </a:lnTo>
                  <a:lnTo>
                    <a:pt x="292735" y="413334"/>
                  </a:lnTo>
                  <a:lnTo>
                    <a:pt x="374548" y="414223"/>
                  </a:lnTo>
                  <a:lnTo>
                    <a:pt x="486321" y="417017"/>
                  </a:lnTo>
                  <a:lnTo>
                    <a:pt x="511479" y="417093"/>
                  </a:lnTo>
                  <a:lnTo>
                    <a:pt x="528142" y="415315"/>
                  </a:lnTo>
                  <a:lnTo>
                    <a:pt x="543483" y="407835"/>
                  </a:lnTo>
                  <a:lnTo>
                    <a:pt x="558546" y="395668"/>
                  </a:lnTo>
                  <a:lnTo>
                    <a:pt x="574408" y="379818"/>
                  </a:lnTo>
                  <a:lnTo>
                    <a:pt x="582790" y="371957"/>
                  </a:lnTo>
                  <a:lnTo>
                    <a:pt x="585965" y="367347"/>
                  </a:lnTo>
                  <a:close/>
                </a:path>
              </a:pathLst>
            </a:custGeom>
            <a:solidFill>
              <a:srgbClr val="E4C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601312" y="7642566"/>
              <a:ext cx="50800" cy="53975"/>
            </a:xfrm>
            <a:custGeom>
              <a:avLst/>
              <a:gdLst/>
              <a:ahLst/>
              <a:cxnLst/>
              <a:rect l="l" t="t" r="r" b="b"/>
              <a:pathLst>
                <a:path w="50800" h="53975">
                  <a:moveTo>
                    <a:pt x="0" y="0"/>
                  </a:moveTo>
                  <a:lnTo>
                    <a:pt x="2061" y="23133"/>
                  </a:lnTo>
                  <a:lnTo>
                    <a:pt x="7613" y="39874"/>
                  </a:lnTo>
                  <a:lnTo>
                    <a:pt x="15709" y="50049"/>
                  </a:lnTo>
                  <a:lnTo>
                    <a:pt x="25400" y="53479"/>
                  </a:lnTo>
                  <a:lnTo>
                    <a:pt x="35019" y="50073"/>
                  </a:lnTo>
                  <a:lnTo>
                    <a:pt x="43091" y="39966"/>
                  </a:lnTo>
                  <a:lnTo>
                    <a:pt x="48667" y="23325"/>
                  </a:lnTo>
                  <a:lnTo>
                    <a:pt x="50800" y="317"/>
                  </a:lnTo>
                  <a:lnTo>
                    <a:pt x="49771" y="444"/>
                  </a:lnTo>
                  <a:lnTo>
                    <a:pt x="33540" y="406"/>
                  </a:lnTo>
                  <a:lnTo>
                    <a:pt x="3276" y="507"/>
                  </a:lnTo>
                  <a:lnTo>
                    <a:pt x="1600" y="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502863" y="7660271"/>
              <a:ext cx="250190" cy="201295"/>
            </a:xfrm>
            <a:custGeom>
              <a:avLst/>
              <a:gdLst/>
              <a:ahLst/>
              <a:cxnLst/>
              <a:rect l="l" t="t" r="r" b="b"/>
              <a:pathLst>
                <a:path w="250189" h="201295">
                  <a:moveTo>
                    <a:pt x="30518" y="0"/>
                  </a:moveTo>
                  <a:lnTo>
                    <a:pt x="17145" y="5118"/>
                  </a:lnTo>
                  <a:lnTo>
                    <a:pt x="4457" y="10566"/>
                  </a:lnTo>
                  <a:lnTo>
                    <a:pt x="1333" y="36969"/>
                  </a:lnTo>
                  <a:lnTo>
                    <a:pt x="0" y="62369"/>
                  </a:lnTo>
                  <a:lnTo>
                    <a:pt x="228" y="86829"/>
                  </a:lnTo>
                  <a:lnTo>
                    <a:pt x="4483" y="133273"/>
                  </a:lnTo>
                  <a:lnTo>
                    <a:pt x="12458" y="176936"/>
                  </a:lnTo>
                  <a:lnTo>
                    <a:pt x="20256" y="201231"/>
                  </a:lnTo>
                  <a:lnTo>
                    <a:pt x="17246" y="175539"/>
                  </a:lnTo>
                  <a:lnTo>
                    <a:pt x="15278" y="152882"/>
                  </a:lnTo>
                  <a:lnTo>
                    <a:pt x="14173" y="129578"/>
                  </a:lnTo>
                  <a:lnTo>
                    <a:pt x="14160" y="105511"/>
                  </a:lnTo>
                  <a:lnTo>
                    <a:pt x="15519" y="80619"/>
                  </a:lnTo>
                  <a:lnTo>
                    <a:pt x="18529" y="54800"/>
                  </a:lnTo>
                  <a:lnTo>
                    <a:pt x="23444" y="27952"/>
                  </a:lnTo>
                  <a:lnTo>
                    <a:pt x="30518" y="0"/>
                  </a:lnTo>
                  <a:close/>
                </a:path>
                <a:path w="250189" h="201295">
                  <a:moveTo>
                    <a:pt x="249567" y="62369"/>
                  </a:moveTo>
                  <a:lnTo>
                    <a:pt x="248246" y="36969"/>
                  </a:lnTo>
                  <a:lnTo>
                    <a:pt x="245160" y="10566"/>
                  </a:lnTo>
                  <a:lnTo>
                    <a:pt x="232473" y="5092"/>
                  </a:lnTo>
                  <a:lnTo>
                    <a:pt x="219113" y="0"/>
                  </a:lnTo>
                  <a:lnTo>
                    <a:pt x="226148" y="27952"/>
                  </a:lnTo>
                  <a:lnTo>
                    <a:pt x="231038" y="54800"/>
                  </a:lnTo>
                  <a:lnTo>
                    <a:pt x="234035" y="80619"/>
                  </a:lnTo>
                  <a:lnTo>
                    <a:pt x="235407" y="105511"/>
                  </a:lnTo>
                  <a:lnTo>
                    <a:pt x="235394" y="129565"/>
                  </a:lnTo>
                  <a:lnTo>
                    <a:pt x="234315" y="152869"/>
                  </a:lnTo>
                  <a:lnTo>
                    <a:pt x="232371" y="175514"/>
                  </a:lnTo>
                  <a:lnTo>
                    <a:pt x="229362" y="201231"/>
                  </a:lnTo>
                  <a:lnTo>
                    <a:pt x="231711" y="200723"/>
                  </a:lnTo>
                  <a:lnTo>
                    <a:pt x="241490" y="155409"/>
                  </a:lnTo>
                  <a:lnTo>
                    <a:pt x="247789" y="110439"/>
                  </a:lnTo>
                  <a:lnTo>
                    <a:pt x="249339" y="86829"/>
                  </a:lnTo>
                  <a:lnTo>
                    <a:pt x="249567" y="62369"/>
                  </a:lnTo>
                  <a:close/>
                </a:path>
              </a:pathLst>
            </a:custGeom>
            <a:solidFill>
              <a:srgbClr val="E4C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6050509" y="7635133"/>
            <a:ext cx="586740" cy="428625"/>
            <a:chOff x="6050509" y="7635133"/>
            <a:chExt cx="586740" cy="428625"/>
          </a:xfrm>
        </p:grpSpPr>
        <p:sp>
          <p:nvSpPr>
            <p:cNvPr id="41" name="object 41"/>
            <p:cNvSpPr/>
            <p:nvPr/>
          </p:nvSpPr>
          <p:spPr>
            <a:xfrm>
              <a:off x="6050508" y="7635138"/>
              <a:ext cx="586740" cy="428625"/>
            </a:xfrm>
            <a:custGeom>
              <a:avLst/>
              <a:gdLst/>
              <a:ahLst/>
              <a:cxnLst/>
              <a:rect l="l" t="t" r="r" b="b"/>
              <a:pathLst>
                <a:path w="586740" h="428625">
                  <a:moveTo>
                    <a:pt x="586473" y="371602"/>
                  </a:moveTo>
                  <a:lnTo>
                    <a:pt x="585038" y="368541"/>
                  </a:lnTo>
                  <a:lnTo>
                    <a:pt x="585952" y="367284"/>
                  </a:lnTo>
                  <a:lnTo>
                    <a:pt x="583488" y="362788"/>
                  </a:lnTo>
                  <a:lnTo>
                    <a:pt x="574916" y="354749"/>
                  </a:lnTo>
                  <a:lnTo>
                    <a:pt x="573887" y="337629"/>
                  </a:lnTo>
                  <a:lnTo>
                    <a:pt x="573493" y="334962"/>
                  </a:lnTo>
                  <a:lnTo>
                    <a:pt x="573201" y="330339"/>
                  </a:lnTo>
                  <a:lnTo>
                    <a:pt x="572858" y="330454"/>
                  </a:lnTo>
                  <a:lnTo>
                    <a:pt x="571461" y="320675"/>
                  </a:lnTo>
                  <a:lnTo>
                    <a:pt x="564756" y="306197"/>
                  </a:lnTo>
                  <a:lnTo>
                    <a:pt x="550913" y="296532"/>
                  </a:lnTo>
                  <a:lnTo>
                    <a:pt x="548957" y="252818"/>
                  </a:lnTo>
                  <a:lnTo>
                    <a:pt x="543344" y="210883"/>
                  </a:lnTo>
                  <a:lnTo>
                    <a:pt x="533222" y="171170"/>
                  </a:lnTo>
                  <a:lnTo>
                    <a:pt x="517715" y="134188"/>
                  </a:lnTo>
                  <a:lnTo>
                    <a:pt x="496163" y="100876"/>
                  </a:lnTo>
                  <a:lnTo>
                    <a:pt x="467588" y="71386"/>
                  </a:lnTo>
                  <a:lnTo>
                    <a:pt x="431203" y="46113"/>
                  </a:lnTo>
                  <a:lnTo>
                    <a:pt x="386207" y="25438"/>
                  </a:lnTo>
                  <a:lnTo>
                    <a:pt x="380390" y="16281"/>
                  </a:lnTo>
                  <a:lnTo>
                    <a:pt x="370116" y="9055"/>
                  </a:lnTo>
                  <a:lnTo>
                    <a:pt x="355346" y="3771"/>
                  </a:lnTo>
                  <a:lnTo>
                    <a:pt x="336029" y="457"/>
                  </a:lnTo>
                  <a:lnTo>
                    <a:pt x="332028" y="0"/>
                  </a:lnTo>
                  <a:lnTo>
                    <a:pt x="320865" y="7823"/>
                  </a:lnTo>
                  <a:lnTo>
                    <a:pt x="317817" y="8242"/>
                  </a:lnTo>
                  <a:lnTo>
                    <a:pt x="268630" y="8242"/>
                  </a:lnTo>
                  <a:lnTo>
                    <a:pt x="265569" y="7823"/>
                  </a:lnTo>
                  <a:lnTo>
                    <a:pt x="254406" y="0"/>
                  </a:lnTo>
                  <a:lnTo>
                    <a:pt x="250431" y="457"/>
                  </a:lnTo>
                  <a:lnTo>
                    <a:pt x="231089" y="3771"/>
                  </a:lnTo>
                  <a:lnTo>
                    <a:pt x="216319" y="9055"/>
                  </a:lnTo>
                  <a:lnTo>
                    <a:pt x="206044" y="16281"/>
                  </a:lnTo>
                  <a:lnTo>
                    <a:pt x="200228" y="25438"/>
                  </a:lnTo>
                  <a:lnTo>
                    <a:pt x="155232" y="46113"/>
                  </a:lnTo>
                  <a:lnTo>
                    <a:pt x="118833" y="71386"/>
                  </a:lnTo>
                  <a:lnTo>
                    <a:pt x="90258" y="100876"/>
                  </a:lnTo>
                  <a:lnTo>
                    <a:pt x="68732" y="134188"/>
                  </a:lnTo>
                  <a:lnTo>
                    <a:pt x="53213" y="171208"/>
                  </a:lnTo>
                  <a:lnTo>
                    <a:pt x="43091" y="210921"/>
                  </a:lnTo>
                  <a:lnTo>
                    <a:pt x="37490" y="252869"/>
                  </a:lnTo>
                  <a:lnTo>
                    <a:pt x="35547" y="296583"/>
                  </a:lnTo>
                  <a:lnTo>
                    <a:pt x="21691" y="306222"/>
                  </a:lnTo>
                  <a:lnTo>
                    <a:pt x="14986" y="320700"/>
                  </a:lnTo>
                  <a:lnTo>
                    <a:pt x="12547" y="337654"/>
                  </a:lnTo>
                  <a:lnTo>
                    <a:pt x="11506" y="354749"/>
                  </a:lnTo>
                  <a:lnTo>
                    <a:pt x="2806" y="362813"/>
                  </a:lnTo>
                  <a:lnTo>
                    <a:pt x="0" y="367372"/>
                  </a:lnTo>
                  <a:lnTo>
                    <a:pt x="1333" y="369506"/>
                  </a:lnTo>
                  <a:lnTo>
                    <a:pt x="495" y="371538"/>
                  </a:lnTo>
                  <a:lnTo>
                    <a:pt x="27901" y="403796"/>
                  </a:lnTo>
                  <a:lnTo>
                    <a:pt x="74968" y="428205"/>
                  </a:lnTo>
                  <a:lnTo>
                    <a:pt x="100088" y="428256"/>
                  </a:lnTo>
                  <a:lnTo>
                    <a:pt x="126834" y="427774"/>
                  </a:lnTo>
                  <a:lnTo>
                    <a:pt x="211848" y="425627"/>
                  </a:lnTo>
                  <a:lnTo>
                    <a:pt x="293725" y="424624"/>
                  </a:lnTo>
                  <a:lnTo>
                    <a:pt x="375539" y="425615"/>
                  </a:lnTo>
                  <a:lnTo>
                    <a:pt x="487375" y="428332"/>
                  </a:lnTo>
                  <a:lnTo>
                    <a:pt x="512533" y="428345"/>
                  </a:lnTo>
                  <a:lnTo>
                    <a:pt x="529158" y="426085"/>
                  </a:lnTo>
                  <a:lnTo>
                    <a:pt x="544499" y="417499"/>
                  </a:lnTo>
                  <a:lnTo>
                    <a:pt x="559574" y="403898"/>
                  </a:lnTo>
                  <a:lnTo>
                    <a:pt x="583628" y="377609"/>
                  </a:lnTo>
                  <a:lnTo>
                    <a:pt x="586473" y="371602"/>
                  </a:lnTo>
                  <a:close/>
                </a:path>
              </a:pathLst>
            </a:custGeom>
            <a:solidFill>
              <a:srgbClr val="FF7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050508" y="7635277"/>
              <a:ext cx="586105" cy="417830"/>
            </a:xfrm>
            <a:custGeom>
              <a:avLst/>
              <a:gdLst/>
              <a:ahLst/>
              <a:cxnLst/>
              <a:rect l="l" t="t" r="r" b="b"/>
              <a:pathLst>
                <a:path w="586104" h="417829">
                  <a:moveTo>
                    <a:pt x="332625" y="495"/>
                  </a:moveTo>
                  <a:lnTo>
                    <a:pt x="329819" y="1384"/>
                  </a:lnTo>
                  <a:lnTo>
                    <a:pt x="321208" y="7302"/>
                  </a:lnTo>
                  <a:lnTo>
                    <a:pt x="318160" y="7797"/>
                  </a:lnTo>
                  <a:lnTo>
                    <a:pt x="268274" y="7797"/>
                  </a:lnTo>
                  <a:lnTo>
                    <a:pt x="265239" y="7289"/>
                  </a:lnTo>
                  <a:lnTo>
                    <a:pt x="255244" y="495"/>
                  </a:lnTo>
                  <a:lnTo>
                    <a:pt x="251853" y="0"/>
                  </a:lnTo>
                  <a:lnTo>
                    <a:pt x="256159" y="27343"/>
                  </a:lnTo>
                  <a:lnTo>
                    <a:pt x="265176" y="47104"/>
                  </a:lnTo>
                  <a:lnTo>
                    <a:pt x="277634" y="59105"/>
                  </a:lnTo>
                  <a:lnTo>
                    <a:pt x="292252" y="63144"/>
                  </a:lnTo>
                  <a:lnTo>
                    <a:pt x="306806" y="59131"/>
                  </a:lnTo>
                  <a:lnTo>
                    <a:pt x="319239" y="47231"/>
                  </a:lnTo>
                  <a:lnTo>
                    <a:pt x="328269" y="27622"/>
                  </a:lnTo>
                  <a:lnTo>
                    <a:pt x="332625" y="495"/>
                  </a:lnTo>
                  <a:close/>
                </a:path>
                <a:path w="586104" h="417829">
                  <a:moveTo>
                    <a:pt x="585952" y="367347"/>
                  </a:moveTo>
                  <a:lnTo>
                    <a:pt x="583488" y="362673"/>
                  </a:lnTo>
                  <a:lnTo>
                    <a:pt x="574916" y="354571"/>
                  </a:lnTo>
                  <a:lnTo>
                    <a:pt x="574319" y="346773"/>
                  </a:lnTo>
                  <a:lnTo>
                    <a:pt x="574230" y="338315"/>
                  </a:lnTo>
                  <a:lnTo>
                    <a:pt x="573214" y="330200"/>
                  </a:lnTo>
                  <a:lnTo>
                    <a:pt x="567499" y="331812"/>
                  </a:lnTo>
                  <a:lnTo>
                    <a:pt x="561301" y="367068"/>
                  </a:lnTo>
                  <a:lnTo>
                    <a:pt x="524713" y="371106"/>
                  </a:lnTo>
                  <a:lnTo>
                    <a:pt x="476999" y="372859"/>
                  </a:lnTo>
                  <a:lnTo>
                    <a:pt x="420928" y="373113"/>
                  </a:lnTo>
                  <a:lnTo>
                    <a:pt x="294678" y="372135"/>
                  </a:lnTo>
                  <a:lnTo>
                    <a:pt x="167982" y="372313"/>
                  </a:lnTo>
                  <a:lnTo>
                    <a:pt x="111353" y="371944"/>
                  </a:lnTo>
                  <a:lnTo>
                    <a:pt x="62877" y="370433"/>
                  </a:lnTo>
                  <a:lnTo>
                    <a:pt x="25311" y="367157"/>
                  </a:lnTo>
                  <a:lnTo>
                    <a:pt x="12052" y="345655"/>
                  </a:lnTo>
                  <a:lnTo>
                    <a:pt x="11506" y="354571"/>
                  </a:lnTo>
                  <a:lnTo>
                    <a:pt x="2806" y="362699"/>
                  </a:lnTo>
                  <a:lnTo>
                    <a:pt x="0" y="367449"/>
                  </a:lnTo>
                  <a:lnTo>
                    <a:pt x="2819" y="372110"/>
                  </a:lnTo>
                  <a:lnTo>
                    <a:pt x="11036" y="380009"/>
                  </a:lnTo>
                  <a:lnTo>
                    <a:pt x="26860" y="395820"/>
                  </a:lnTo>
                  <a:lnTo>
                    <a:pt x="41935" y="407987"/>
                  </a:lnTo>
                  <a:lnTo>
                    <a:pt x="57277" y="415480"/>
                  </a:lnTo>
                  <a:lnTo>
                    <a:pt x="73914" y="417283"/>
                  </a:lnTo>
                  <a:lnTo>
                    <a:pt x="99060" y="417156"/>
                  </a:lnTo>
                  <a:lnTo>
                    <a:pt x="210845" y="414337"/>
                  </a:lnTo>
                  <a:lnTo>
                    <a:pt x="292722" y="413334"/>
                  </a:lnTo>
                  <a:lnTo>
                    <a:pt x="374535" y="414223"/>
                  </a:lnTo>
                  <a:lnTo>
                    <a:pt x="486308" y="417017"/>
                  </a:lnTo>
                  <a:lnTo>
                    <a:pt x="511467" y="417093"/>
                  </a:lnTo>
                  <a:lnTo>
                    <a:pt x="528129" y="415315"/>
                  </a:lnTo>
                  <a:lnTo>
                    <a:pt x="543471" y="407835"/>
                  </a:lnTo>
                  <a:lnTo>
                    <a:pt x="558546" y="395668"/>
                  </a:lnTo>
                  <a:lnTo>
                    <a:pt x="574395" y="379818"/>
                  </a:lnTo>
                  <a:lnTo>
                    <a:pt x="582777" y="371957"/>
                  </a:lnTo>
                  <a:lnTo>
                    <a:pt x="585952" y="367347"/>
                  </a:lnTo>
                  <a:close/>
                </a:path>
              </a:pathLst>
            </a:custGeom>
            <a:solidFill>
              <a:srgbClr val="D96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317362" y="7642566"/>
              <a:ext cx="50800" cy="53975"/>
            </a:xfrm>
            <a:custGeom>
              <a:avLst/>
              <a:gdLst/>
              <a:ahLst/>
              <a:cxnLst/>
              <a:rect l="l" t="t" r="r" b="b"/>
              <a:pathLst>
                <a:path w="50800" h="53975">
                  <a:moveTo>
                    <a:pt x="0" y="0"/>
                  </a:moveTo>
                  <a:lnTo>
                    <a:pt x="2061" y="23133"/>
                  </a:lnTo>
                  <a:lnTo>
                    <a:pt x="7613" y="39874"/>
                  </a:lnTo>
                  <a:lnTo>
                    <a:pt x="15709" y="50049"/>
                  </a:lnTo>
                  <a:lnTo>
                    <a:pt x="25400" y="53479"/>
                  </a:lnTo>
                  <a:lnTo>
                    <a:pt x="35019" y="50073"/>
                  </a:lnTo>
                  <a:lnTo>
                    <a:pt x="43091" y="39966"/>
                  </a:lnTo>
                  <a:lnTo>
                    <a:pt x="48667" y="23325"/>
                  </a:lnTo>
                  <a:lnTo>
                    <a:pt x="50800" y="317"/>
                  </a:lnTo>
                  <a:lnTo>
                    <a:pt x="49771" y="444"/>
                  </a:lnTo>
                  <a:lnTo>
                    <a:pt x="33540" y="406"/>
                  </a:lnTo>
                  <a:lnTo>
                    <a:pt x="3276" y="507"/>
                  </a:lnTo>
                  <a:lnTo>
                    <a:pt x="1600" y="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218910" y="7660271"/>
              <a:ext cx="250190" cy="201295"/>
            </a:xfrm>
            <a:custGeom>
              <a:avLst/>
              <a:gdLst/>
              <a:ahLst/>
              <a:cxnLst/>
              <a:rect l="l" t="t" r="r" b="b"/>
              <a:pathLst>
                <a:path w="250189" h="201295">
                  <a:moveTo>
                    <a:pt x="30518" y="0"/>
                  </a:moveTo>
                  <a:lnTo>
                    <a:pt x="17157" y="5118"/>
                  </a:lnTo>
                  <a:lnTo>
                    <a:pt x="4457" y="10566"/>
                  </a:lnTo>
                  <a:lnTo>
                    <a:pt x="1333" y="36969"/>
                  </a:lnTo>
                  <a:lnTo>
                    <a:pt x="0" y="62369"/>
                  </a:lnTo>
                  <a:lnTo>
                    <a:pt x="228" y="86829"/>
                  </a:lnTo>
                  <a:lnTo>
                    <a:pt x="4483" y="133273"/>
                  </a:lnTo>
                  <a:lnTo>
                    <a:pt x="12458" y="176936"/>
                  </a:lnTo>
                  <a:lnTo>
                    <a:pt x="20256" y="201231"/>
                  </a:lnTo>
                  <a:lnTo>
                    <a:pt x="17246" y="175539"/>
                  </a:lnTo>
                  <a:lnTo>
                    <a:pt x="15278" y="152882"/>
                  </a:lnTo>
                  <a:lnTo>
                    <a:pt x="14173" y="129578"/>
                  </a:lnTo>
                  <a:lnTo>
                    <a:pt x="14160" y="105511"/>
                  </a:lnTo>
                  <a:lnTo>
                    <a:pt x="15519" y="80619"/>
                  </a:lnTo>
                  <a:lnTo>
                    <a:pt x="18529" y="54800"/>
                  </a:lnTo>
                  <a:lnTo>
                    <a:pt x="23444" y="27952"/>
                  </a:lnTo>
                  <a:lnTo>
                    <a:pt x="30518" y="0"/>
                  </a:lnTo>
                  <a:close/>
                </a:path>
                <a:path w="250189" h="201295">
                  <a:moveTo>
                    <a:pt x="249580" y="62369"/>
                  </a:moveTo>
                  <a:lnTo>
                    <a:pt x="248259" y="36969"/>
                  </a:lnTo>
                  <a:lnTo>
                    <a:pt x="245160" y="10566"/>
                  </a:lnTo>
                  <a:lnTo>
                    <a:pt x="232473" y="5092"/>
                  </a:lnTo>
                  <a:lnTo>
                    <a:pt x="219113" y="0"/>
                  </a:lnTo>
                  <a:lnTo>
                    <a:pt x="226148" y="27952"/>
                  </a:lnTo>
                  <a:lnTo>
                    <a:pt x="231051" y="54800"/>
                  </a:lnTo>
                  <a:lnTo>
                    <a:pt x="234048" y="80619"/>
                  </a:lnTo>
                  <a:lnTo>
                    <a:pt x="235407" y="105511"/>
                  </a:lnTo>
                  <a:lnTo>
                    <a:pt x="235407" y="129565"/>
                  </a:lnTo>
                  <a:lnTo>
                    <a:pt x="234315" y="152869"/>
                  </a:lnTo>
                  <a:lnTo>
                    <a:pt x="232371" y="175514"/>
                  </a:lnTo>
                  <a:lnTo>
                    <a:pt x="229362" y="201231"/>
                  </a:lnTo>
                  <a:lnTo>
                    <a:pt x="231711" y="200723"/>
                  </a:lnTo>
                  <a:lnTo>
                    <a:pt x="241490" y="155409"/>
                  </a:lnTo>
                  <a:lnTo>
                    <a:pt x="247789" y="110439"/>
                  </a:lnTo>
                  <a:lnTo>
                    <a:pt x="249339" y="86829"/>
                  </a:lnTo>
                  <a:lnTo>
                    <a:pt x="249580" y="62369"/>
                  </a:lnTo>
                  <a:close/>
                </a:path>
              </a:pathLst>
            </a:custGeom>
            <a:solidFill>
              <a:srgbClr val="D96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5371496" y="7635133"/>
            <a:ext cx="586740" cy="428625"/>
            <a:chOff x="5371496" y="7635133"/>
            <a:chExt cx="586740" cy="428625"/>
          </a:xfrm>
        </p:grpSpPr>
        <p:sp>
          <p:nvSpPr>
            <p:cNvPr id="46" name="object 46"/>
            <p:cNvSpPr/>
            <p:nvPr/>
          </p:nvSpPr>
          <p:spPr>
            <a:xfrm>
              <a:off x="5371490" y="7635138"/>
              <a:ext cx="586740" cy="428625"/>
            </a:xfrm>
            <a:custGeom>
              <a:avLst/>
              <a:gdLst/>
              <a:ahLst/>
              <a:cxnLst/>
              <a:rect l="l" t="t" r="r" b="b"/>
              <a:pathLst>
                <a:path w="586739" h="428625">
                  <a:moveTo>
                    <a:pt x="586473" y="371602"/>
                  </a:moveTo>
                  <a:lnTo>
                    <a:pt x="585038" y="368554"/>
                  </a:lnTo>
                  <a:lnTo>
                    <a:pt x="585965" y="367284"/>
                  </a:lnTo>
                  <a:lnTo>
                    <a:pt x="583488" y="362788"/>
                  </a:lnTo>
                  <a:lnTo>
                    <a:pt x="574916" y="354749"/>
                  </a:lnTo>
                  <a:lnTo>
                    <a:pt x="573887" y="337629"/>
                  </a:lnTo>
                  <a:lnTo>
                    <a:pt x="573493" y="334962"/>
                  </a:lnTo>
                  <a:lnTo>
                    <a:pt x="573201" y="330339"/>
                  </a:lnTo>
                  <a:lnTo>
                    <a:pt x="572858" y="330454"/>
                  </a:lnTo>
                  <a:lnTo>
                    <a:pt x="571461" y="320675"/>
                  </a:lnTo>
                  <a:lnTo>
                    <a:pt x="564756" y="306197"/>
                  </a:lnTo>
                  <a:lnTo>
                    <a:pt x="550913" y="296532"/>
                  </a:lnTo>
                  <a:lnTo>
                    <a:pt x="548957" y="252818"/>
                  </a:lnTo>
                  <a:lnTo>
                    <a:pt x="543344" y="210883"/>
                  </a:lnTo>
                  <a:lnTo>
                    <a:pt x="533222" y="171170"/>
                  </a:lnTo>
                  <a:lnTo>
                    <a:pt x="517715" y="134188"/>
                  </a:lnTo>
                  <a:lnTo>
                    <a:pt x="496176" y="100876"/>
                  </a:lnTo>
                  <a:lnTo>
                    <a:pt x="467601" y="71386"/>
                  </a:lnTo>
                  <a:lnTo>
                    <a:pt x="431203" y="46113"/>
                  </a:lnTo>
                  <a:lnTo>
                    <a:pt x="386207" y="25438"/>
                  </a:lnTo>
                  <a:lnTo>
                    <a:pt x="380390" y="16281"/>
                  </a:lnTo>
                  <a:lnTo>
                    <a:pt x="370116" y="9055"/>
                  </a:lnTo>
                  <a:lnTo>
                    <a:pt x="355346" y="3771"/>
                  </a:lnTo>
                  <a:lnTo>
                    <a:pt x="336029" y="457"/>
                  </a:lnTo>
                  <a:lnTo>
                    <a:pt x="332028" y="0"/>
                  </a:lnTo>
                  <a:lnTo>
                    <a:pt x="320865" y="7823"/>
                  </a:lnTo>
                  <a:lnTo>
                    <a:pt x="317817" y="8242"/>
                  </a:lnTo>
                  <a:lnTo>
                    <a:pt x="268630" y="8242"/>
                  </a:lnTo>
                  <a:lnTo>
                    <a:pt x="265569" y="7823"/>
                  </a:lnTo>
                  <a:lnTo>
                    <a:pt x="254406" y="0"/>
                  </a:lnTo>
                  <a:lnTo>
                    <a:pt x="250431" y="457"/>
                  </a:lnTo>
                  <a:lnTo>
                    <a:pt x="231089" y="3771"/>
                  </a:lnTo>
                  <a:lnTo>
                    <a:pt x="216319" y="9055"/>
                  </a:lnTo>
                  <a:lnTo>
                    <a:pt x="206057" y="16281"/>
                  </a:lnTo>
                  <a:lnTo>
                    <a:pt x="200228" y="25438"/>
                  </a:lnTo>
                  <a:lnTo>
                    <a:pt x="155232" y="46113"/>
                  </a:lnTo>
                  <a:lnTo>
                    <a:pt x="118833" y="71386"/>
                  </a:lnTo>
                  <a:lnTo>
                    <a:pt x="90258" y="100876"/>
                  </a:lnTo>
                  <a:lnTo>
                    <a:pt x="68732" y="134188"/>
                  </a:lnTo>
                  <a:lnTo>
                    <a:pt x="53225" y="171208"/>
                  </a:lnTo>
                  <a:lnTo>
                    <a:pt x="43091" y="210921"/>
                  </a:lnTo>
                  <a:lnTo>
                    <a:pt x="37490" y="252869"/>
                  </a:lnTo>
                  <a:lnTo>
                    <a:pt x="35547" y="296583"/>
                  </a:lnTo>
                  <a:lnTo>
                    <a:pt x="21691" y="306222"/>
                  </a:lnTo>
                  <a:lnTo>
                    <a:pt x="14986" y="320700"/>
                  </a:lnTo>
                  <a:lnTo>
                    <a:pt x="12547" y="337654"/>
                  </a:lnTo>
                  <a:lnTo>
                    <a:pt x="11506" y="354749"/>
                  </a:lnTo>
                  <a:lnTo>
                    <a:pt x="2819" y="362813"/>
                  </a:lnTo>
                  <a:lnTo>
                    <a:pt x="0" y="367372"/>
                  </a:lnTo>
                  <a:lnTo>
                    <a:pt x="1346" y="369506"/>
                  </a:lnTo>
                  <a:lnTo>
                    <a:pt x="508" y="371538"/>
                  </a:lnTo>
                  <a:lnTo>
                    <a:pt x="27901" y="403796"/>
                  </a:lnTo>
                  <a:lnTo>
                    <a:pt x="74968" y="428205"/>
                  </a:lnTo>
                  <a:lnTo>
                    <a:pt x="100101" y="428256"/>
                  </a:lnTo>
                  <a:lnTo>
                    <a:pt x="126847" y="427774"/>
                  </a:lnTo>
                  <a:lnTo>
                    <a:pt x="211861" y="425627"/>
                  </a:lnTo>
                  <a:lnTo>
                    <a:pt x="293725" y="424624"/>
                  </a:lnTo>
                  <a:lnTo>
                    <a:pt x="375539" y="425615"/>
                  </a:lnTo>
                  <a:lnTo>
                    <a:pt x="487387" y="428332"/>
                  </a:lnTo>
                  <a:lnTo>
                    <a:pt x="512533" y="428345"/>
                  </a:lnTo>
                  <a:lnTo>
                    <a:pt x="529170" y="426085"/>
                  </a:lnTo>
                  <a:lnTo>
                    <a:pt x="544512" y="417499"/>
                  </a:lnTo>
                  <a:lnTo>
                    <a:pt x="559587" y="403898"/>
                  </a:lnTo>
                  <a:lnTo>
                    <a:pt x="583641" y="377609"/>
                  </a:lnTo>
                  <a:lnTo>
                    <a:pt x="586473" y="371602"/>
                  </a:lnTo>
                  <a:close/>
                </a:path>
              </a:pathLst>
            </a:custGeom>
            <a:solidFill>
              <a:srgbClr val="DBE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371490" y="7635277"/>
              <a:ext cx="586105" cy="417830"/>
            </a:xfrm>
            <a:custGeom>
              <a:avLst/>
              <a:gdLst/>
              <a:ahLst/>
              <a:cxnLst/>
              <a:rect l="l" t="t" r="r" b="b"/>
              <a:pathLst>
                <a:path w="586104" h="417829">
                  <a:moveTo>
                    <a:pt x="332625" y="495"/>
                  </a:moveTo>
                  <a:lnTo>
                    <a:pt x="329819" y="1384"/>
                  </a:lnTo>
                  <a:lnTo>
                    <a:pt x="321208" y="7302"/>
                  </a:lnTo>
                  <a:lnTo>
                    <a:pt x="318160" y="7797"/>
                  </a:lnTo>
                  <a:lnTo>
                    <a:pt x="268274" y="7797"/>
                  </a:lnTo>
                  <a:lnTo>
                    <a:pt x="265239" y="7289"/>
                  </a:lnTo>
                  <a:lnTo>
                    <a:pt x="255244" y="495"/>
                  </a:lnTo>
                  <a:lnTo>
                    <a:pt x="251853" y="0"/>
                  </a:lnTo>
                  <a:lnTo>
                    <a:pt x="256159" y="27343"/>
                  </a:lnTo>
                  <a:lnTo>
                    <a:pt x="265176" y="47104"/>
                  </a:lnTo>
                  <a:lnTo>
                    <a:pt x="277634" y="59105"/>
                  </a:lnTo>
                  <a:lnTo>
                    <a:pt x="292252" y="63144"/>
                  </a:lnTo>
                  <a:lnTo>
                    <a:pt x="306806" y="59131"/>
                  </a:lnTo>
                  <a:lnTo>
                    <a:pt x="319239" y="47231"/>
                  </a:lnTo>
                  <a:lnTo>
                    <a:pt x="328269" y="27622"/>
                  </a:lnTo>
                  <a:lnTo>
                    <a:pt x="332625" y="495"/>
                  </a:lnTo>
                  <a:close/>
                </a:path>
                <a:path w="586104" h="417829">
                  <a:moveTo>
                    <a:pt x="585965" y="367347"/>
                  </a:moveTo>
                  <a:lnTo>
                    <a:pt x="583488" y="362673"/>
                  </a:lnTo>
                  <a:lnTo>
                    <a:pt x="574916" y="354571"/>
                  </a:lnTo>
                  <a:lnTo>
                    <a:pt x="574319" y="346773"/>
                  </a:lnTo>
                  <a:lnTo>
                    <a:pt x="574230" y="338315"/>
                  </a:lnTo>
                  <a:lnTo>
                    <a:pt x="573201" y="330200"/>
                  </a:lnTo>
                  <a:lnTo>
                    <a:pt x="567499" y="331812"/>
                  </a:lnTo>
                  <a:lnTo>
                    <a:pt x="561301" y="367068"/>
                  </a:lnTo>
                  <a:lnTo>
                    <a:pt x="524713" y="371106"/>
                  </a:lnTo>
                  <a:lnTo>
                    <a:pt x="477012" y="372859"/>
                  </a:lnTo>
                  <a:lnTo>
                    <a:pt x="420928" y="373113"/>
                  </a:lnTo>
                  <a:lnTo>
                    <a:pt x="294678" y="372135"/>
                  </a:lnTo>
                  <a:lnTo>
                    <a:pt x="167982" y="372313"/>
                  </a:lnTo>
                  <a:lnTo>
                    <a:pt x="111353" y="371944"/>
                  </a:lnTo>
                  <a:lnTo>
                    <a:pt x="62877" y="370433"/>
                  </a:lnTo>
                  <a:lnTo>
                    <a:pt x="25311" y="367157"/>
                  </a:lnTo>
                  <a:lnTo>
                    <a:pt x="12052" y="345655"/>
                  </a:lnTo>
                  <a:lnTo>
                    <a:pt x="11506" y="354571"/>
                  </a:lnTo>
                  <a:lnTo>
                    <a:pt x="2819" y="362699"/>
                  </a:lnTo>
                  <a:lnTo>
                    <a:pt x="0" y="367449"/>
                  </a:lnTo>
                  <a:lnTo>
                    <a:pt x="2819" y="372110"/>
                  </a:lnTo>
                  <a:lnTo>
                    <a:pt x="11036" y="380009"/>
                  </a:lnTo>
                  <a:lnTo>
                    <a:pt x="26873" y="395820"/>
                  </a:lnTo>
                  <a:lnTo>
                    <a:pt x="41935" y="407987"/>
                  </a:lnTo>
                  <a:lnTo>
                    <a:pt x="57277" y="415480"/>
                  </a:lnTo>
                  <a:lnTo>
                    <a:pt x="73901" y="417283"/>
                  </a:lnTo>
                  <a:lnTo>
                    <a:pt x="99060" y="417156"/>
                  </a:lnTo>
                  <a:lnTo>
                    <a:pt x="210845" y="414337"/>
                  </a:lnTo>
                  <a:lnTo>
                    <a:pt x="292722" y="413334"/>
                  </a:lnTo>
                  <a:lnTo>
                    <a:pt x="374548" y="414223"/>
                  </a:lnTo>
                  <a:lnTo>
                    <a:pt x="486308" y="417017"/>
                  </a:lnTo>
                  <a:lnTo>
                    <a:pt x="511467" y="417093"/>
                  </a:lnTo>
                  <a:lnTo>
                    <a:pt x="528129" y="415315"/>
                  </a:lnTo>
                  <a:lnTo>
                    <a:pt x="543471" y="407835"/>
                  </a:lnTo>
                  <a:lnTo>
                    <a:pt x="558546" y="395668"/>
                  </a:lnTo>
                  <a:lnTo>
                    <a:pt x="574395" y="379818"/>
                  </a:lnTo>
                  <a:lnTo>
                    <a:pt x="582777" y="371957"/>
                  </a:lnTo>
                  <a:lnTo>
                    <a:pt x="585965" y="367347"/>
                  </a:lnTo>
                  <a:close/>
                </a:path>
              </a:pathLst>
            </a:custGeom>
            <a:solidFill>
              <a:srgbClr val="C8D3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638349" y="7642566"/>
              <a:ext cx="50800" cy="53975"/>
            </a:xfrm>
            <a:custGeom>
              <a:avLst/>
              <a:gdLst/>
              <a:ahLst/>
              <a:cxnLst/>
              <a:rect l="l" t="t" r="r" b="b"/>
              <a:pathLst>
                <a:path w="50800" h="53975">
                  <a:moveTo>
                    <a:pt x="0" y="0"/>
                  </a:moveTo>
                  <a:lnTo>
                    <a:pt x="2061" y="23133"/>
                  </a:lnTo>
                  <a:lnTo>
                    <a:pt x="7613" y="39874"/>
                  </a:lnTo>
                  <a:lnTo>
                    <a:pt x="15709" y="50049"/>
                  </a:lnTo>
                  <a:lnTo>
                    <a:pt x="25400" y="53479"/>
                  </a:lnTo>
                  <a:lnTo>
                    <a:pt x="35019" y="50073"/>
                  </a:lnTo>
                  <a:lnTo>
                    <a:pt x="43091" y="39966"/>
                  </a:lnTo>
                  <a:lnTo>
                    <a:pt x="48667" y="23325"/>
                  </a:lnTo>
                  <a:lnTo>
                    <a:pt x="50800" y="317"/>
                  </a:lnTo>
                  <a:lnTo>
                    <a:pt x="49771" y="444"/>
                  </a:lnTo>
                  <a:lnTo>
                    <a:pt x="33540" y="406"/>
                  </a:lnTo>
                  <a:lnTo>
                    <a:pt x="3276" y="507"/>
                  </a:lnTo>
                  <a:lnTo>
                    <a:pt x="1600" y="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539892" y="7660271"/>
              <a:ext cx="250190" cy="201295"/>
            </a:xfrm>
            <a:custGeom>
              <a:avLst/>
              <a:gdLst/>
              <a:ahLst/>
              <a:cxnLst/>
              <a:rect l="l" t="t" r="r" b="b"/>
              <a:pathLst>
                <a:path w="250189" h="201295">
                  <a:moveTo>
                    <a:pt x="30530" y="0"/>
                  </a:moveTo>
                  <a:lnTo>
                    <a:pt x="17157" y="5118"/>
                  </a:lnTo>
                  <a:lnTo>
                    <a:pt x="4470" y="10566"/>
                  </a:lnTo>
                  <a:lnTo>
                    <a:pt x="1333" y="36969"/>
                  </a:lnTo>
                  <a:lnTo>
                    <a:pt x="0" y="62369"/>
                  </a:lnTo>
                  <a:lnTo>
                    <a:pt x="228" y="86829"/>
                  </a:lnTo>
                  <a:lnTo>
                    <a:pt x="4495" y="133273"/>
                  </a:lnTo>
                  <a:lnTo>
                    <a:pt x="12471" y="176936"/>
                  </a:lnTo>
                  <a:lnTo>
                    <a:pt x="20269" y="201231"/>
                  </a:lnTo>
                  <a:lnTo>
                    <a:pt x="17259" y="175539"/>
                  </a:lnTo>
                  <a:lnTo>
                    <a:pt x="15290" y="152882"/>
                  </a:lnTo>
                  <a:lnTo>
                    <a:pt x="14173" y="129578"/>
                  </a:lnTo>
                  <a:lnTo>
                    <a:pt x="14173" y="105511"/>
                  </a:lnTo>
                  <a:lnTo>
                    <a:pt x="15519" y="80619"/>
                  </a:lnTo>
                  <a:lnTo>
                    <a:pt x="18529" y="54800"/>
                  </a:lnTo>
                  <a:lnTo>
                    <a:pt x="23444" y="27952"/>
                  </a:lnTo>
                  <a:lnTo>
                    <a:pt x="30530" y="0"/>
                  </a:lnTo>
                  <a:close/>
                </a:path>
                <a:path w="250189" h="201295">
                  <a:moveTo>
                    <a:pt x="249580" y="62369"/>
                  </a:moveTo>
                  <a:lnTo>
                    <a:pt x="248259" y="36969"/>
                  </a:lnTo>
                  <a:lnTo>
                    <a:pt x="245160" y="10566"/>
                  </a:lnTo>
                  <a:lnTo>
                    <a:pt x="232473" y="5092"/>
                  </a:lnTo>
                  <a:lnTo>
                    <a:pt x="219113" y="0"/>
                  </a:lnTo>
                  <a:lnTo>
                    <a:pt x="226161" y="27952"/>
                  </a:lnTo>
                  <a:lnTo>
                    <a:pt x="231051" y="54800"/>
                  </a:lnTo>
                  <a:lnTo>
                    <a:pt x="234048" y="80619"/>
                  </a:lnTo>
                  <a:lnTo>
                    <a:pt x="235407" y="105511"/>
                  </a:lnTo>
                  <a:lnTo>
                    <a:pt x="235407" y="129565"/>
                  </a:lnTo>
                  <a:lnTo>
                    <a:pt x="234315" y="152869"/>
                  </a:lnTo>
                  <a:lnTo>
                    <a:pt x="232384" y="175514"/>
                  </a:lnTo>
                  <a:lnTo>
                    <a:pt x="229362" y="201231"/>
                  </a:lnTo>
                  <a:lnTo>
                    <a:pt x="231711" y="200723"/>
                  </a:lnTo>
                  <a:lnTo>
                    <a:pt x="241490" y="155409"/>
                  </a:lnTo>
                  <a:lnTo>
                    <a:pt x="247789" y="110439"/>
                  </a:lnTo>
                  <a:lnTo>
                    <a:pt x="249351" y="86829"/>
                  </a:lnTo>
                  <a:lnTo>
                    <a:pt x="249580" y="62369"/>
                  </a:lnTo>
                  <a:close/>
                </a:path>
              </a:pathLst>
            </a:custGeom>
            <a:solidFill>
              <a:srgbClr val="C8D3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4013471" y="7635133"/>
            <a:ext cx="586740" cy="428625"/>
            <a:chOff x="4013471" y="7635133"/>
            <a:chExt cx="586740" cy="428625"/>
          </a:xfrm>
        </p:grpSpPr>
        <p:sp>
          <p:nvSpPr>
            <p:cNvPr id="51" name="object 51"/>
            <p:cNvSpPr/>
            <p:nvPr/>
          </p:nvSpPr>
          <p:spPr>
            <a:xfrm>
              <a:off x="4013466" y="7635138"/>
              <a:ext cx="586740" cy="428625"/>
            </a:xfrm>
            <a:custGeom>
              <a:avLst/>
              <a:gdLst/>
              <a:ahLst/>
              <a:cxnLst/>
              <a:rect l="l" t="t" r="r" b="b"/>
              <a:pathLst>
                <a:path w="586739" h="428625">
                  <a:moveTo>
                    <a:pt x="586473" y="371602"/>
                  </a:moveTo>
                  <a:lnTo>
                    <a:pt x="585038" y="368554"/>
                  </a:lnTo>
                  <a:lnTo>
                    <a:pt x="585965" y="367284"/>
                  </a:lnTo>
                  <a:lnTo>
                    <a:pt x="583488" y="362788"/>
                  </a:lnTo>
                  <a:lnTo>
                    <a:pt x="574916" y="354749"/>
                  </a:lnTo>
                  <a:lnTo>
                    <a:pt x="573887" y="337629"/>
                  </a:lnTo>
                  <a:lnTo>
                    <a:pt x="573493" y="334962"/>
                  </a:lnTo>
                  <a:lnTo>
                    <a:pt x="573201" y="330339"/>
                  </a:lnTo>
                  <a:lnTo>
                    <a:pt x="572858" y="330454"/>
                  </a:lnTo>
                  <a:lnTo>
                    <a:pt x="571461" y="320675"/>
                  </a:lnTo>
                  <a:lnTo>
                    <a:pt x="564756" y="306197"/>
                  </a:lnTo>
                  <a:lnTo>
                    <a:pt x="550913" y="296532"/>
                  </a:lnTo>
                  <a:lnTo>
                    <a:pt x="548957" y="252818"/>
                  </a:lnTo>
                  <a:lnTo>
                    <a:pt x="543344" y="210883"/>
                  </a:lnTo>
                  <a:lnTo>
                    <a:pt x="533222" y="171170"/>
                  </a:lnTo>
                  <a:lnTo>
                    <a:pt x="517715" y="134188"/>
                  </a:lnTo>
                  <a:lnTo>
                    <a:pt x="496176" y="100876"/>
                  </a:lnTo>
                  <a:lnTo>
                    <a:pt x="467601" y="71386"/>
                  </a:lnTo>
                  <a:lnTo>
                    <a:pt x="431203" y="46113"/>
                  </a:lnTo>
                  <a:lnTo>
                    <a:pt x="386207" y="25438"/>
                  </a:lnTo>
                  <a:lnTo>
                    <a:pt x="380390" y="16281"/>
                  </a:lnTo>
                  <a:lnTo>
                    <a:pt x="370116" y="9055"/>
                  </a:lnTo>
                  <a:lnTo>
                    <a:pt x="355346" y="3771"/>
                  </a:lnTo>
                  <a:lnTo>
                    <a:pt x="336029" y="457"/>
                  </a:lnTo>
                  <a:lnTo>
                    <a:pt x="332028" y="0"/>
                  </a:lnTo>
                  <a:lnTo>
                    <a:pt x="320865" y="7823"/>
                  </a:lnTo>
                  <a:lnTo>
                    <a:pt x="317817" y="8242"/>
                  </a:lnTo>
                  <a:lnTo>
                    <a:pt x="268630" y="8242"/>
                  </a:lnTo>
                  <a:lnTo>
                    <a:pt x="265569" y="7823"/>
                  </a:lnTo>
                  <a:lnTo>
                    <a:pt x="254406" y="0"/>
                  </a:lnTo>
                  <a:lnTo>
                    <a:pt x="250431" y="457"/>
                  </a:lnTo>
                  <a:lnTo>
                    <a:pt x="231089" y="3771"/>
                  </a:lnTo>
                  <a:lnTo>
                    <a:pt x="216319" y="9055"/>
                  </a:lnTo>
                  <a:lnTo>
                    <a:pt x="206044" y="16281"/>
                  </a:lnTo>
                  <a:lnTo>
                    <a:pt x="200228" y="25438"/>
                  </a:lnTo>
                  <a:lnTo>
                    <a:pt x="155232" y="46113"/>
                  </a:lnTo>
                  <a:lnTo>
                    <a:pt x="118833" y="71386"/>
                  </a:lnTo>
                  <a:lnTo>
                    <a:pt x="90258" y="100876"/>
                  </a:lnTo>
                  <a:lnTo>
                    <a:pt x="68732" y="134188"/>
                  </a:lnTo>
                  <a:lnTo>
                    <a:pt x="53225" y="171208"/>
                  </a:lnTo>
                  <a:lnTo>
                    <a:pt x="43091" y="210921"/>
                  </a:lnTo>
                  <a:lnTo>
                    <a:pt x="37490" y="252869"/>
                  </a:lnTo>
                  <a:lnTo>
                    <a:pt x="35547" y="296583"/>
                  </a:lnTo>
                  <a:lnTo>
                    <a:pt x="21691" y="306222"/>
                  </a:lnTo>
                  <a:lnTo>
                    <a:pt x="14986" y="320700"/>
                  </a:lnTo>
                  <a:lnTo>
                    <a:pt x="12547" y="337654"/>
                  </a:lnTo>
                  <a:lnTo>
                    <a:pt x="11518" y="354749"/>
                  </a:lnTo>
                  <a:lnTo>
                    <a:pt x="2819" y="362813"/>
                  </a:lnTo>
                  <a:lnTo>
                    <a:pt x="0" y="367372"/>
                  </a:lnTo>
                  <a:lnTo>
                    <a:pt x="1346" y="369506"/>
                  </a:lnTo>
                  <a:lnTo>
                    <a:pt x="508" y="371538"/>
                  </a:lnTo>
                  <a:lnTo>
                    <a:pt x="27914" y="403796"/>
                  </a:lnTo>
                  <a:lnTo>
                    <a:pt x="74968" y="428205"/>
                  </a:lnTo>
                  <a:lnTo>
                    <a:pt x="100088" y="428256"/>
                  </a:lnTo>
                  <a:lnTo>
                    <a:pt x="126847" y="427774"/>
                  </a:lnTo>
                  <a:lnTo>
                    <a:pt x="211848" y="425627"/>
                  </a:lnTo>
                  <a:lnTo>
                    <a:pt x="293725" y="424624"/>
                  </a:lnTo>
                  <a:lnTo>
                    <a:pt x="375539" y="425615"/>
                  </a:lnTo>
                  <a:lnTo>
                    <a:pt x="487375" y="428332"/>
                  </a:lnTo>
                  <a:lnTo>
                    <a:pt x="512533" y="428345"/>
                  </a:lnTo>
                  <a:lnTo>
                    <a:pt x="529170" y="426085"/>
                  </a:lnTo>
                  <a:lnTo>
                    <a:pt x="544512" y="417499"/>
                  </a:lnTo>
                  <a:lnTo>
                    <a:pt x="559574" y="403898"/>
                  </a:lnTo>
                  <a:lnTo>
                    <a:pt x="583641" y="377609"/>
                  </a:lnTo>
                  <a:lnTo>
                    <a:pt x="586473" y="371602"/>
                  </a:lnTo>
                  <a:close/>
                </a:path>
              </a:pathLst>
            </a:custGeom>
            <a:solidFill>
              <a:srgbClr val="028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013466" y="7635277"/>
              <a:ext cx="586105" cy="417830"/>
            </a:xfrm>
            <a:custGeom>
              <a:avLst/>
              <a:gdLst/>
              <a:ahLst/>
              <a:cxnLst/>
              <a:rect l="l" t="t" r="r" b="b"/>
              <a:pathLst>
                <a:path w="586104" h="417829">
                  <a:moveTo>
                    <a:pt x="332625" y="495"/>
                  </a:moveTo>
                  <a:lnTo>
                    <a:pt x="329819" y="1384"/>
                  </a:lnTo>
                  <a:lnTo>
                    <a:pt x="321208" y="7302"/>
                  </a:lnTo>
                  <a:lnTo>
                    <a:pt x="318160" y="7797"/>
                  </a:lnTo>
                  <a:lnTo>
                    <a:pt x="268274" y="7797"/>
                  </a:lnTo>
                  <a:lnTo>
                    <a:pt x="265239" y="7289"/>
                  </a:lnTo>
                  <a:lnTo>
                    <a:pt x="255244" y="495"/>
                  </a:lnTo>
                  <a:lnTo>
                    <a:pt x="251853" y="0"/>
                  </a:lnTo>
                  <a:lnTo>
                    <a:pt x="256159" y="27343"/>
                  </a:lnTo>
                  <a:lnTo>
                    <a:pt x="265176" y="47104"/>
                  </a:lnTo>
                  <a:lnTo>
                    <a:pt x="277634" y="59105"/>
                  </a:lnTo>
                  <a:lnTo>
                    <a:pt x="292252" y="63144"/>
                  </a:lnTo>
                  <a:lnTo>
                    <a:pt x="306806" y="59131"/>
                  </a:lnTo>
                  <a:lnTo>
                    <a:pt x="319239" y="47231"/>
                  </a:lnTo>
                  <a:lnTo>
                    <a:pt x="328269" y="27622"/>
                  </a:lnTo>
                  <a:lnTo>
                    <a:pt x="332625" y="495"/>
                  </a:lnTo>
                  <a:close/>
                </a:path>
                <a:path w="586104" h="417829">
                  <a:moveTo>
                    <a:pt x="585965" y="367347"/>
                  </a:moveTo>
                  <a:lnTo>
                    <a:pt x="583488" y="362673"/>
                  </a:lnTo>
                  <a:lnTo>
                    <a:pt x="574916" y="354571"/>
                  </a:lnTo>
                  <a:lnTo>
                    <a:pt x="574319" y="346773"/>
                  </a:lnTo>
                  <a:lnTo>
                    <a:pt x="574230" y="338315"/>
                  </a:lnTo>
                  <a:lnTo>
                    <a:pt x="573214" y="330200"/>
                  </a:lnTo>
                  <a:lnTo>
                    <a:pt x="567499" y="331812"/>
                  </a:lnTo>
                  <a:lnTo>
                    <a:pt x="561301" y="367068"/>
                  </a:lnTo>
                  <a:lnTo>
                    <a:pt x="524713" y="371106"/>
                  </a:lnTo>
                  <a:lnTo>
                    <a:pt x="476999" y="372859"/>
                  </a:lnTo>
                  <a:lnTo>
                    <a:pt x="420928" y="373113"/>
                  </a:lnTo>
                  <a:lnTo>
                    <a:pt x="294678" y="372135"/>
                  </a:lnTo>
                  <a:lnTo>
                    <a:pt x="167982" y="372313"/>
                  </a:lnTo>
                  <a:lnTo>
                    <a:pt x="111353" y="371944"/>
                  </a:lnTo>
                  <a:lnTo>
                    <a:pt x="62877" y="370433"/>
                  </a:lnTo>
                  <a:lnTo>
                    <a:pt x="25311" y="367157"/>
                  </a:lnTo>
                  <a:lnTo>
                    <a:pt x="12052" y="345655"/>
                  </a:lnTo>
                  <a:lnTo>
                    <a:pt x="11518" y="354571"/>
                  </a:lnTo>
                  <a:lnTo>
                    <a:pt x="2819" y="362699"/>
                  </a:lnTo>
                  <a:lnTo>
                    <a:pt x="0" y="367449"/>
                  </a:lnTo>
                  <a:lnTo>
                    <a:pt x="2819" y="372110"/>
                  </a:lnTo>
                  <a:lnTo>
                    <a:pt x="11036" y="380009"/>
                  </a:lnTo>
                  <a:lnTo>
                    <a:pt x="26860" y="395820"/>
                  </a:lnTo>
                  <a:lnTo>
                    <a:pt x="41935" y="407987"/>
                  </a:lnTo>
                  <a:lnTo>
                    <a:pt x="57277" y="415480"/>
                  </a:lnTo>
                  <a:lnTo>
                    <a:pt x="73914" y="417283"/>
                  </a:lnTo>
                  <a:lnTo>
                    <a:pt x="99060" y="417156"/>
                  </a:lnTo>
                  <a:lnTo>
                    <a:pt x="210845" y="414337"/>
                  </a:lnTo>
                  <a:lnTo>
                    <a:pt x="292722" y="413334"/>
                  </a:lnTo>
                  <a:lnTo>
                    <a:pt x="374535" y="414223"/>
                  </a:lnTo>
                  <a:lnTo>
                    <a:pt x="486308" y="417017"/>
                  </a:lnTo>
                  <a:lnTo>
                    <a:pt x="511467" y="417093"/>
                  </a:lnTo>
                  <a:lnTo>
                    <a:pt x="528129" y="415315"/>
                  </a:lnTo>
                  <a:lnTo>
                    <a:pt x="543471" y="407835"/>
                  </a:lnTo>
                  <a:lnTo>
                    <a:pt x="558546" y="395668"/>
                  </a:lnTo>
                  <a:lnTo>
                    <a:pt x="574395" y="379818"/>
                  </a:lnTo>
                  <a:lnTo>
                    <a:pt x="582777" y="371957"/>
                  </a:lnTo>
                  <a:lnTo>
                    <a:pt x="585965" y="367347"/>
                  </a:lnTo>
                  <a:close/>
                </a:path>
              </a:pathLst>
            </a:custGeom>
            <a:solidFill>
              <a:srgbClr val="007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280324" y="7642566"/>
              <a:ext cx="50800" cy="53975"/>
            </a:xfrm>
            <a:custGeom>
              <a:avLst/>
              <a:gdLst/>
              <a:ahLst/>
              <a:cxnLst/>
              <a:rect l="l" t="t" r="r" b="b"/>
              <a:pathLst>
                <a:path w="50800" h="53975">
                  <a:moveTo>
                    <a:pt x="0" y="0"/>
                  </a:moveTo>
                  <a:lnTo>
                    <a:pt x="2061" y="23133"/>
                  </a:lnTo>
                  <a:lnTo>
                    <a:pt x="7613" y="39874"/>
                  </a:lnTo>
                  <a:lnTo>
                    <a:pt x="15709" y="50049"/>
                  </a:lnTo>
                  <a:lnTo>
                    <a:pt x="25400" y="53479"/>
                  </a:lnTo>
                  <a:lnTo>
                    <a:pt x="35019" y="50073"/>
                  </a:lnTo>
                  <a:lnTo>
                    <a:pt x="43089" y="39966"/>
                  </a:lnTo>
                  <a:lnTo>
                    <a:pt x="48661" y="23325"/>
                  </a:lnTo>
                  <a:lnTo>
                    <a:pt x="50787" y="317"/>
                  </a:lnTo>
                  <a:lnTo>
                    <a:pt x="49771" y="444"/>
                  </a:lnTo>
                  <a:lnTo>
                    <a:pt x="33540" y="406"/>
                  </a:lnTo>
                  <a:lnTo>
                    <a:pt x="3276" y="507"/>
                  </a:lnTo>
                  <a:lnTo>
                    <a:pt x="1600" y="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8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181868" y="7660271"/>
              <a:ext cx="250190" cy="201295"/>
            </a:xfrm>
            <a:custGeom>
              <a:avLst/>
              <a:gdLst/>
              <a:ahLst/>
              <a:cxnLst/>
              <a:rect l="l" t="t" r="r" b="b"/>
              <a:pathLst>
                <a:path w="250189" h="201295">
                  <a:moveTo>
                    <a:pt x="30518" y="0"/>
                  </a:moveTo>
                  <a:lnTo>
                    <a:pt x="17157" y="5118"/>
                  </a:lnTo>
                  <a:lnTo>
                    <a:pt x="4457" y="10566"/>
                  </a:lnTo>
                  <a:lnTo>
                    <a:pt x="1333" y="36969"/>
                  </a:lnTo>
                  <a:lnTo>
                    <a:pt x="0" y="62369"/>
                  </a:lnTo>
                  <a:lnTo>
                    <a:pt x="241" y="86829"/>
                  </a:lnTo>
                  <a:lnTo>
                    <a:pt x="4495" y="133273"/>
                  </a:lnTo>
                  <a:lnTo>
                    <a:pt x="12458" y="176936"/>
                  </a:lnTo>
                  <a:lnTo>
                    <a:pt x="20256" y="201231"/>
                  </a:lnTo>
                  <a:lnTo>
                    <a:pt x="17246" y="175539"/>
                  </a:lnTo>
                  <a:lnTo>
                    <a:pt x="15290" y="152882"/>
                  </a:lnTo>
                  <a:lnTo>
                    <a:pt x="14173" y="129578"/>
                  </a:lnTo>
                  <a:lnTo>
                    <a:pt x="14160" y="105511"/>
                  </a:lnTo>
                  <a:lnTo>
                    <a:pt x="15519" y="80619"/>
                  </a:lnTo>
                  <a:lnTo>
                    <a:pt x="18529" y="54800"/>
                  </a:lnTo>
                  <a:lnTo>
                    <a:pt x="23444" y="27952"/>
                  </a:lnTo>
                  <a:lnTo>
                    <a:pt x="30518" y="0"/>
                  </a:lnTo>
                  <a:close/>
                </a:path>
                <a:path w="250189" h="201295">
                  <a:moveTo>
                    <a:pt x="249580" y="62369"/>
                  </a:moveTo>
                  <a:lnTo>
                    <a:pt x="248259" y="36969"/>
                  </a:lnTo>
                  <a:lnTo>
                    <a:pt x="245160" y="10566"/>
                  </a:lnTo>
                  <a:lnTo>
                    <a:pt x="232473" y="5092"/>
                  </a:lnTo>
                  <a:lnTo>
                    <a:pt x="219113" y="0"/>
                  </a:lnTo>
                  <a:lnTo>
                    <a:pt x="226161" y="27952"/>
                  </a:lnTo>
                  <a:lnTo>
                    <a:pt x="231051" y="54800"/>
                  </a:lnTo>
                  <a:lnTo>
                    <a:pt x="234048" y="80619"/>
                  </a:lnTo>
                  <a:lnTo>
                    <a:pt x="235407" y="105511"/>
                  </a:lnTo>
                  <a:lnTo>
                    <a:pt x="235407" y="129565"/>
                  </a:lnTo>
                  <a:lnTo>
                    <a:pt x="234315" y="152869"/>
                  </a:lnTo>
                  <a:lnTo>
                    <a:pt x="232384" y="175514"/>
                  </a:lnTo>
                  <a:lnTo>
                    <a:pt x="229362" y="201231"/>
                  </a:lnTo>
                  <a:lnTo>
                    <a:pt x="231711" y="200723"/>
                  </a:lnTo>
                  <a:lnTo>
                    <a:pt x="241490" y="155409"/>
                  </a:lnTo>
                  <a:lnTo>
                    <a:pt x="247789" y="110439"/>
                  </a:lnTo>
                  <a:lnTo>
                    <a:pt x="249351" y="86829"/>
                  </a:lnTo>
                  <a:lnTo>
                    <a:pt x="249580" y="62369"/>
                  </a:lnTo>
                  <a:close/>
                </a:path>
              </a:pathLst>
            </a:custGeom>
            <a:solidFill>
              <a:srgbClr val="007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4692484" y="7635133"/>
            <a:ext cx="586740" cy="428625"/>
            <a:chOff x="4692484" y="7635133"/>
            <a:chExt cx="586740" cy="428625"/>
          </a:xfrm>
        </p:grpSpPr>
        <p:sp>
          <p:nvSpPr>
            <p:cNvPr id="56" name="object 56"/>
            <p:cNvSpPr/>
            <p:nvPr/>
          </p:nvSpPr>
          <p:spPr>
            <a:xfrm>
              <a:off x="4692472" y="7635138"/>
              <a:ext cx="586740" cy="428625"/>
            </a:xfrm>
            <a:custGeom>
              <a:avLst/>
              <a:gdLst/>
              <a:ahLst/>
              <a:cxnLst/>
              <a:rect l="l" t="t" r="r" b="b"/>
              <a:pathLst>
                <a:path w="586739" h="428625">
                  <a:moveTo>
                    <a:pt x="586473" y="371602"/>
                  </a:moveTo>
                  <a:lnTo>
                    <a:pt x="585050" y="368554"/>
                  </a:lnTo>
                  <a:lnTo>
                    <a:pt x="585965" y="367284"/>
                  </a:lnTo>
                  <a:lnTo>
                    <a:pt x="583501" y="362788"/>
                  </a:lnTo>
                  <a:lnTo>
                    <a:pt x="574929" y="354749"/>
                  </a:lnTo>
                  <a:lnTo>
                    <a:pt x="573900" y="337629"/>
                  </a:lnTo>
                  <a:lnTo>
                    <a:pt x="573506" y="334962"/>
                  </a:lnTo>
                  <a:lnTo>
                    <a:pt x="573214" y="330339"/>
                  </a:lnTo>
                  <a:lnTo>
                    <a:pt x="572871" y="330454"/>
                  </a:lnTo>
                  <a:lnTo>
                    <a:pt x="571474" y="320675"/>
                  </a:lnTo>
                  <a:lnTo>
                    <a:pt x="564769" y="306197"/>
                  </a:lnTo>
                  <a:lnTo>
                    <a:pt x="550926" y="296532"/>
                  </a:lnTo>
                  <a:lnTo>
                    <a:pt x="548970" y="252818"/>
                  </a:lnTo>
                  <a:lnTo>
                    <a:pt x="543356" y="210883"/>
                  </a:lnTo>
                  <a:lnTo>
                    <a:pt x="533222" y="171170"/>
                  </a:lnTo>
                  <a:lnTo>
                    <a:pt x="517728" y="134188"/>
                  </a:lnTo>
                  <a:lnTo>
                    <a:pt x="496176" y="100876"/>
                  </a:lnTo>
                  <a:lnTo>
                    <a:pt x="467601" y="71386"/>
                  </a:lnTo>
                  <a:lnTo>
                    <a:pt x="431215" y="46113"/>
                  </a:lnTo>
                  <a:lnTo>
                    <a:pt x="386219" y="25438"/>
                  </a:lnTo>
                  <a:lnTo>
                    <a:pt x="380390" y="16281"/>
                  </a:lnTo>
                  <a:lnTo>
                    <a:pt x="370128" y="9055"/>
                  </a:lnTo>
                  <a:lnTo>
                    <a:pt x="355358" y="3771"/>
                  </a:lnTo>
                  <a:lnTo>
                    <a:pt x="336042" y="457"/>
                  </a:lnTo>
                  <a:lnTo>
                    <a:pt x="332041" y="0"/>
                  </a:lnTo>
                  <a:lnTo>
                    <a:pt x="320878" y="7823"/>
                  </a:lnTo>
                  <a:lnTo>
                    <a:pt x="317830" y="8242"/>
                  </a:lnTo>
                  <a:lnTo>
                    <a:pt x="268643" y="8242"/>
                  </a:lnTo>
                  <a:lnTo>
                    <a:pt x="265582" y="7823"/>
                  </a:lnTo>
                  <a:lnTo>
                    <a:pt x="254419" y="0"/>
                  </a:lnTo>
                  <a:lnTo>
                    <a:pt x="250444" y="457"/>
                  </a:lnTo>
                  <a:lnTo>
                    <a:pt x="231101" y="3771"/>
                  </a:lnTo>
                  <a:lnTo>
                    <a:pt x="216331" y="9055"/>
                  </a:lnTo>
                  <a:lnTo>
                    <a:pt x="206057" y="16281"/>
                  </a:lnTo>
                  <a:lnTo>
                    <a:pt x="200240" y="25438"/>
                  </a:lnTo>
                  <a:lnTo>
                    <a:pt x="155232" y="46113"/>
                  </a:lnTo>
                  <a:lnTo>
                    <a:pt x="118846" y="71386"/>
                  </a:lnTo>
                  <a:lnTo>
                    <a:pt x="90271" y="100876"/>
                  </a:lnTo>
                  <a:lnTo>
                    <a:pt x="68745" y="134188"/>
                  </a:lnTo>
                  <a:lnTo>
                    <a:pt x="53225" y="171208"/>
                  </a:lnTo>
                  <a:lnTo>
                    <a:pt x="43103" y="210921"/>
                  </a:lnTo>
                  <a:lnTo>
                    <a:pt x="37503" y="252869"/>
                  </a:lnTo>
                  <a:lnTo>
                    <a:pt x="35560" y="296583"/>
                  </a:lnTo>
                  <a:lnTo>
                    <a:pt x="21704" y="306222"/>
                  </a:lnTo>
                  <a:lnTo>
                    <a:pt x="14998" y="320700"/>
                  </a:lnTo>
                  <a:lnTo>
                    <a:pt x="12560" y="337654"/>
                  </a:lnTo>
                  <a:lnTo>
                    <a:pt x="11518" y="354749"/>
                  </a:lnTo>
                  <a:lnTo>
                    <a:pt x="2819" y="362813"/>
                  </a:lnTo>
                  <a:lnTo>
                    <a:pt x="0" y="367372"/>
                  </a:lnTo>
                  <a:lnTo>
                    <a:pt x="1346" y="369506"/>
                  </a:lnTo>
                  <a:lnTo>
                    <a:pt x="508" y="371538"/>
                  </a:lnTo>
                  <a:lnTo>
                    <a:pt x="27914" y="403796"/>
                  </a:lnTo>
                  <a:lnTo>
                    <a:pt x="74980" y="428205"/>
                  </a:lnTo>
                  <a:lnTo>
                    <a:pt x="100101" y="428256"/>
                  </a:lnTo>
                  <a:lnTo>
                    <a:pt x="126847" y="427774"/>
                  </a:lnTo>
                  <a:lnTo>
                    <a:pt x="211861" y="425627"/>
                  </a:lnTo>
                  <a:lnTo>
                    <a:pt x="293738" y="424624"/>
                  </a:lnTo>
                  <a:lnTo>
                    <a:pt x="375551" y="425615"/>
                  </a:lnTo>
                  <a:lnTo>
                    <a:pt x="487387" y="428332"/>
                  </a:lnTo>
                  <a:lnTo>
                    <a:pt x="512546" y="428345"/>
                  </a:lnTo>
                  <a:lnTo>
                    <a:pt x="529170" y="426085"/>
                  </a:lnTo>
                  <a:lnTo>
                    <a:pt x="544512" y="417499"/>
                  </a:lnTo>
                  <a:lnTo>
                    <a:pt x="559587" y="403898"/>
                  </a:lnTo>
                  <a:lnTo>
                    <a:pt x="583641" y="377609"/>
                  </a:lnTo>
                  <a:lnTo>
                    <a:pt x="586473" y="371602"/>
                  </a:lnTo>
                  <a:close/>
                </a:path>
              </a:pathLst>
            </a:custGeom>
            <a:solidFill>
              <a:srgbClr val="2149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692472" y="7635277"/>
              <a:ext cx="586105" cy="417830"/>
            </a:xfrm>
            <a:custGeom>
              <a:avLst/>
              <a:gdLst/>
              <a:ahLst/>
              <a:cxnLst/>
              <a:rect l="l" t="t" r="r" b="b"/>
              <a:pathLst>
                <a:path w="586104" h="417829">
                  <a:moveTo>
                    <a:pt x="332638" y="495"/>
                  </a:moveTo>
                  <a:lnTo>
                    <a:pt x="329831" y="1384"/>
                  </a:lnTo>
                  <a:lnTo>
                    <a:pt x="321221" y="7302"/>
                  </a:lnTo>
                  <a:lnTo>
                    <a:pt x="318173" y="7797"/>
                  </a:lnTo>
                  <a:lnTo>
                    <a:pt x="268287" y="7797"/>
                  </a:lnTo>
                  <a:lnTo>
                    <a:pt x="265252" y="7289"/>
                  </a:lnTo>
                  <a:lnTo>
                    <a:pt x="255257" y="495"/>
                  </a:lnTo>
                  <a:lnTo>
                    <a:pt x="251866" y="0"/>
                  </a:lnTo>
                  <a:lnTo>
                    <a:pt x="256171" y="27343"/>
                  </a:lnTo>
                  <a:lnTo>
                    <a:pt x="265188" y="47104"/>
                  </a:lnTo>
                  <a:lnTo>
                    <a:pt x="277647" y="59105"/>
                  </a:lnTo>
                  <a:lnTo>
                    <a:pt x="292265" y="63144"/>
                  </a:lnTo>
                  <a:lnTo>
                    <a:pt x="306819" y="59131"/>
                  </a:lnTo>
                  <a:lnTo>
                    <a:pt x="319252" y="47231"/>
                  </a:lnTo>
                  <a:lnTo>
                    <a:pt x="328282" y="27622"/>
                  </a:lnTo>
                  <a:lnTo>
                    <a:pt x="332638" y="495"/>
                  </a:lnTo>
                  <a:close/>
                </a:path>
                <a:path w="586104" h="417829">
                  <a:moveTo>
                    <a:pt x="585965" y="367347"/>
                  </a:moveTo>
                  <a:lnTo>
                    <a:pt x="583501" y="362673"/>
                  </a:lnTo>
                  <a:lnTo>
                    <a:pt x="574929" y="354571"/>
                  </a:lnTo>
                  <a:lnTo>
                    <a:pt x="574332" y="346773"/>
                  </a:lnTo>
                  <a:lnTo>
                    <a:pt x="574243" y="338315"/>
                  </a:lnTo>
                  <a:lnTo>
                    <a:pt x="573227" y="330200"/>
                  </a:lnTo>
                  <a:lnTo>
                    <a:pt x="567512" y="331812"/>
                  </a:lnTo>
                  <a:lnTo>
                    <a:pt x="561314" y="367068"/>
                  </a:lnTo>
                  <a:lnTo>
                    <a:pt x="524725" y="371106"/>
                  </a:lnTo>
                  <a:lnTo>
                    <a:pt x="477012" y="372859"/>
                  </a:lnTo>
                  <a:lnTo>
                    <a:pt x="420928" y="373113"/>
                  </a:lnTo>
                  <a:lnTo>
                    <a:pt x="294690" y="372135"/>
                  </a:lnTo>
                  <a:lnTo>
                    <a:pt x="167995" y="372313"/>
                  </a:lnTo>
                  <a:lnTo>
                    <a:pt x="111353" y="371944"/>
                  </a:lnTo>
                  <a:lnTo>
                    <a:pt x="62877" y="370433"/>
                  </a:lnTo>
                  <a:lnTo>
                    <a:pt x="25323" y="367157"/>
                  </a:lnTo>
                  <a:lnTo>
                    <a:pt x="12065" y="345655"/>
                  </a:lnTo>
                  <a:lnTo>
                    <a:pt x="11518" y="354571"/>
                  </a:lnTo>
                  <a:lnTo>
                    <a:pt x="2819" y="362699"/>
                  </a:lnTo>
                  <a:lnTo>
                    <a:pt x="0" y="367449"/>
                  </a:lnTo>
                  <a:lnTo>
                    <a:pt x="2832" y="372110"/>
                  </a:lnTo>
                  <a:lnTo>
                    <a:pt x="11049" y="380009"/>
                  </a:lnTo>
                  <a:lnTo>
                    <a:pt x="26873" y="395820"/>
                  </a:lnTo>
                  <a:lnTo>
                    <a:pt x="41948" y="407987"/>
                  </a:lnTo>
                  <a:lnTo>
                    <a:pt x="57289" y="415480"/>
                  </a:lnTo>
                  <a:lnTo>
                    <a:pt x="73926" y="417283"/>
                  </a:lnTo>
                  <a:lnTo>
                    <a:pt x="99072" y="417156"/>
                  </a:lnTo>
                  <a:lnTo>
                    <a:pt x="210858" y="414337"/>
                  </a:lnTo>
                  <a:lnTo>
                    <a:pt x="292735" y="413334"/>
                  </a:lnTo>
                  <a:lnTo>
                    <a:pt x="374548" y="414223"/>
                  </a:lnTo>
                  <a:lnTo>
                    <a:pt x="486321" y="417017"/>
                  </a:lnTo>
                  <a:lnTo>
                    <a:pt x="511479" y="417093"/>
                  </a:lnTo>
                  <a:lnTo>
                    <a:pt x="528142" y="415315"/>
                  </a:lnTo>
                  <a:lnTo>
                    <a:pt x="543483" y="407835"/>
                  </a:lnTo>
                  <a:lnTo>
                    <a:pt x="558546" y="395668"/>
                  </a:lnTo>
                  <a:lnTo>
                    <a:pt x="574408" y="379818"/>
                  </a:lnTo>
                  <a:lnTo>
                    <a:pt x="582790" y="371957"/>
                  </a:lnTo>
                  <a:lnTo>
                    <a:pt x="585965" y="367347"/>
                  </a:lnTo>
                  <a:close/>
                </a:path>
              </a:pathLst>
            </a:custGeom>
            <a:solidFill>
              <a:srgbClr val="1C3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959337" y="7642566"/>
              <a:ext cx="50800" cy="53975"/>
            </a:xfrm>
            <a:custGeom>
              <a:avLst/>
              <a:gdLst/>
              <a:ahLst/>
              <a:cxnLst/>
              <a:rect l="l" t="t" r="r" b="b"/>
              <a:pathLst>
                <a:path w="50800" h="53975">
                  <a:moveTo>
                    <a:pt x="0" y="0"/>
                  </a:moveTo>
                  <a:lnTo>
                    <a:pt x="2061" y="23133"/>
                  </a:lnTo>
                  <a:lnTo>
                    <a:pt x="7613" y="39874"/>
                  </a:lnTo>
                  <a:lnTo>
                    <a:pt x="15709" y="50049"/>
                  </a:lnTo>
                  <a:lnTo>
                    <a:pt x="25400" y="53479"/>
                  </a:lnTo>
                  <a:lnTo>
                    <a:pt x="35019" y="50073"/>
                  </a:lnTo>
                  <a:lnTo>
                    <a:pt x="43091" y="39966"/>
                  </a:lnTo>
                  <a:lnTo>
                    <a:pt x="48667" y="23325"/>
                  </a:lnTo>
                  <a:lnTo>
                    <a:pt x="50800" y="317"/>
                  </a:lnTo>
                  <a:lnTo>
                    <a:pt x="49771" y="444"/>
                  </a:lnTo>
                  <a:lnTo>
                    <a:pt x="33540" y="406"/>
                  </a:lnTo>
                  <a:lnTo>
                    <a:pt x="3276" y="507"/>
                  </a:lnTo>
                  <a:lnTo>
                    <a:pt x="1600" y="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49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860887" y="7660271"/>
              <a:ext cx="250190" cy="201295"/>
            </a:xfrm>
            <a:custGeom>
              <a:avLst/>
              <a:gdLst/>
              <a:ahLst/>
              <a:cxnLst/>
              <a:rect l="l" t="t" r="r" b="b"/>
              <a:pathLst>
                <a:path w="250189" h="201295">
                  <a:moveTo>
                    <a:pt x="30518" y="0"/>
                  </a:moveTo>
                  <a:lnTo>
                    <a:pt x="17145" y="5118"/>
                  </a:lnTo>
                  <a:lnTo>
                    <a:pt x="4457" y="10566"/>
                  </a:lnTo>
                  <a:lnTo>
                    <a:pt x="1333" y="36969"/>
                  </a:lnTo>
                  <a:lnTo>
                    <a:pt x="0" y="62369"/>
                  </a:lnTo>
                  <a:lnTo>
                    <a:pt x="228" y="86829"/>
                  </a:lnTo>
                  <a:lnTo>
                    <a:pt x="4483" y="133273"/>
                  </a:lnTo>
                  <a:lnTo>
                    <a:pt x="12458" y="176936"/>
                  </a:lnTo>
                  <a:lnTo>
                    <a:pt x="20256" y="201231"/>
                  </a:lnTo>
                  <a:lnTo>
                    <a:pt x="17246" y="175539"/>
                  </a:lnTo>
                  <a:lnTo>
                    <a:pt x="15278" y="152882"/>
                  </a:lnTo>
                  <a:lnTo>
                    <a:pt x="14173" y="129578"/>
                  </a:lnTo>
                  <a:lnTo>
                    <a:pt x="14160" y="105511"/>
                  </a:lnTo>
                  <a:lnTo>
                    <a:pt x="15519" y="80619"/>
                  </a:lnTo>
                  <a:lnTo>
                    <a:pt x="18529" y="54800"/>
                  </a:lnTo>
                  <a:lnTo>
                    <a:pt x="23444" y="27952"/>
                  </a:lnTo>
                  <a:lnTo>
                    <a:pt x="30518" y="0"/>
                  </a:lnTo>
                  <a:close/>
                </a:path>
                <a:path w="250189" h="201295">
                  <a:moveTo>
                    <a:pt x="249567" y="62369"/>
                  </a:moveTo>
                  <a:lnTo>
                    <a:pt x="248259" y="36969"/>
                  </a:lnTo>
                  <a:lnTo>
                    <a:pt x="245160" y="10566"/>
                  </a:lnTo>
                  <a:lnTo>
                    <a:pt x="232473" y="5092"/>
                  </a:lnTo>
                  <a:lnTo>
                    <a:pt x="219113" y="0"/>
                  </a:lnTo>
                  <a:lnTo>
                    <a:pt x="226148" y="27952"/>
                  </a:lnTo>
                  <a:lnTo>
                    <a:pt x="231038" y="54800"/>
                  </a:lnTo>
                  <a:lnTo>
                    <a:pt x="234048" y="80619"/>
                  </a:lnTo>
                  <a:lnTo>
                    <a:pt x="235407" y="105511"/>
                  </a:lnTo>
                  <a:lnTo>
                    <a:pt x="235407" y="129565"/>
                  </a:lnTo>
                  <a:lnTo>
                    <a:pt x="234315" y="152869"/>
                  </a:lnTo>
                  <a:lnTo>
                    <a:pt x="232371" y="175514"/>
                  </a:lnTo>
                  <a:lnTo>
                    <a:pt x="229362" y="201231"/>
                  </a:lnTo>
                  <a:lnTo>
                    <a:pt x="231711" y="200723"/>
                  </a:lnTo>
                  <a:lnTo>
                    <a:pt x="241490" y="155409"/>
                  </a:lnTo>
                  <a:lnTo>
                    <a:pt x="247789" y="110439"/>
                  </a:lnTo>
                  <a:lnTo>
                    <a:pt x="249339" y="86829"/>
                  </a:lnTo>
                  <a:lnTo>
                    <a:pt x="249567" y="62369"/>
                  </a:lnTo>
                  <a:close/>
                </a:path>
              </a:pathLst>
            </a:custGeom>
            <a:solidFill>
              <a:srgbClr val="1C3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1397527" y="8105602"/>
            <a:ext cx="394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solidFill>
                  <a:srgbClr val="231F20"/>
                </a:solidFill>
                <a:latin typeface="Calibri"/>
                <a:cs typeface="Calibri"/>
              </a:rPr>
              <a:t>144.8</a:t>
            </a:r>
            <a:r>
              <a:rPr sz="900" spc="60" dirty="0">
                <a:solidFill>
                  <a:srgbClr val="231F20"/>
                </a:solidFill>
                <a:latin typeface="Lucida Sans"/>
                <a:cs typeface="Lucida Sans"/>
              </a:rPr>
              <a:t>°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086950" y="8105602"/>
            <a:ext cx="3790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0" dirty="0">
                <a:solidFill>
                  <a:srgbClr val="231F20"/>
                </a:solidFill>
                <a:latin typeface="Calibri"/>
                <a:cs typeface="Calibri"/>
              </a:rPr>
              <a:t>155.1</a:t>
            </a:r>
            <a:r>
              <a:rPr sz="900" spc="40" dirty="0">
                <a:solidFill>
                  <a:srgbClr val="231F20"/>
                </a:solidFill>
                <a:latin typeface="Lucida Sans"/>
                <a:cs typeface="Lucida Sans"/>
              </a:rPr>
              <a:t>°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760520" y="8105602"/>
            <a:ext cx="3962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solidFill>
                  <a:srgbClr val="231F20"/>
                </a:solidFill>
                <a:latin typeface="Calibri"/>
                <a:cs typeface="Calibri"/>
              </a:rPr>
              <a:t>144.0</a:t>
            </a:r>
            <a:r>
              <a:rPr sz="900" spc="60" dirty="0">
                <a:solidFill>
                  <a:srgbClr val="231F20"/>
                </a:solidFill>
                <a:latin typeface="Lucida Sans"/>
                <a:cs typeface="Lucida Sans"/>
              </a:rPr>
              <a:t>°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450663" y="8105602"/>
            <a:ext cx="3797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0" dirty="0">
                <a:solidFill>
                  <a:srgbClr val="231F20"/>
                </a:solidFill>
                <a:latin typeface="Calibri"/>
                <a:cs typeface="Calibri"/>
              </a:rPr>
              <a:t>151.7</a:t>
            </a:r>
            <a:r>
              <a:rPr sz="900" spc="40" dirty="0">
                <a:solidFill>
                  <a:srgbClr val="231F20"/>
                </a:solidFill>
                <a:latin typeface="Lucida Sans"/>
                <a:cs typeface="Lucida Sans"/>
              </a:rPr>
              <a:t>°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129834" y="8105602"/>
            <a:ext cx="3854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231F20"/>
                </a:solidFill>
                <a:latin typeface="Calibri"/>
                <a:cs typeface="Calibri"/>
              </a:rPr>
              <a:t>156.7</a:t>
            </a:r>
            <a:r>
              <a:rPr sz="900" spc="45" dirty="0">
                <a:solidFill>
                  <a:srgbClr val="231F20"/>
                </a:solidFill>
                <a:latin typeface="Lucida Sans"/>
                <a:cs typeface="Lucida Sans"/>
              </a:rPr>
              <a:t>°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808433" y="8105602"/>
            <a:ext cx="3924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5" dirty="0">
                <a:solidFill>
                  <a:srgbClr val="231F20"/>
                </a:solidFill>
                <a:latin typeface="Calibri"/>
                <a:cs typeface="Calibri"/>
              </a:rPr>
              <a:t>156.8</a:t>
            </a:r>
            <a:r>
              <a:rPr sz="900" spc="55" dirty="0">
                <a:solidFill>
                  <a:srgbClr val="231F20"/>
                </a:solidFill>
                <a:latin typeface="Lucida Sans"/>
                <a:cs typeface="Lucida Sans"/>
              </a:rPr>
              <a:t>°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494004" y="8105602"/>
            <a:ext cx="3854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solidFill>
                  <a:srgbClr val="231F20"/>
                </a:solidFill>
                <a:latin typeface="Calibri"/>
                <a:cs typeface="Calibri"/>
              </a:rPr>
              <a:t>148.7</a:t>
            </a:r>
            <a:r>
              <a:rPr sz="900" spc="50" dirty="0">
                <a:solidFill>
                  <a:srgbClr val="231F20"/>
                </a:solidFill>
                <a:latin typeface="Lucida Sans"/>
                <a:cs typeface="Lucida Sans"/>
              </a:rPr>
              <a:t>°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173403" y="8105602"/>
            <a:ext cx="3892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5" dirty="0">
                <a:solidFill>
                  <a:srgbClr val="231F20"/>
                </a:solidFill>
                <a:latin typeface="Calibri"/>
                <a:cs typeface="Calibri"/>
              </a:rPr>
              <a:t>143.2</a:t>
            </a:r>
            <a:r>
              <a:rPr sz="900" spc="55" dirty="0">
                <a:solidFill>
                  <a:srgbClr val="231F20"/>
                </a:solidFill>
                <a:latin typeface="Lucida Sans"/>
                <a:cs typeface="Lucida Sans"/>
              </a:rPr>
              <a:t>°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402064" y="7164685"/>
            <a:ext cx="3848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solidFill>
                  <a:srgbClr val="ED3023"/>
                </a:solidFill>
                <a:latin typeface="Calibri"/>
                <a:cs typeface="Calibri"/>
              </a:rPr>
              <a:t>111.6</a:t>
            </a:r>
            <a:r>
              <a:rPr sz="900" spc="50" dirty="0">
                <a:solidFill>
                  <a:srgbClr val="ED3023"/>
                </a:solidFill>
                <a:latin typeface="Lucida Sans"/>
                <a:cs typeface="Lucida Sans"/>
              </a:rPr>
              <a:t>°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092436" y="6264686"/>
            <a:ext cx="3683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ED3023"/>
                </a:solidFill>
                <a:latin typeface="Calibri"/>
                <a:cs typeface="Calibri"/>
              </a:rPr>
              <a:t>117.6</a:t>
            </a:r>
            <a:r>
              <a:rPr sz="900" spc="-10" dirty="0">
                <a:solidFill>
                  <a:srgbClr val="ED3023"/>
                </a:solidFill>
                <a:latin typeface="Lucida Sans"/>
                <a:cs typeface="Lucida Sans"/>
              </a:rPr>
              <a:t>°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767606" y="6102723"/>
            <a:ext cx="3816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ED3023"/>
                </a:solidFill>
                <a:latin typeface="Calibri"/>
                <a:cs typeface="Calibri"/>
              </a:rPr>
              <a:t>118.7</a:t>
            </a:r>
            <a:r>
              <a:rPr sz="900" spc="45" dirty="0">
                <a:solidFill>
                  <a:srgbClr val="ED3023"/>
                </a:solidFill>
                <a:latin typeface="Lucida Sans"/>
                <a:cs typeface="Lucida Sans"/>
              </a:rPr>
              <a:t>°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446091" y="6075748"/>
            <a:ext cx="3886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solidFill>
                  <a:srgbClr val="ED3023"/>
                </a:solidFill>
                <a:latin typeface="Calibri"/>
                <a:cs typeface="Calibri"/>
              </a:rPr>
              <a:t>118.8</a:t>
            </a:r>
            <a:r>
              <a:rPr sz="900" spc="50" dirty="0">
                <a:solidFill>
                  <a:srgbClr val="ED3023"/>
                </a:solidFill>
                <a:latin typeface="Lucida Sans"/>
                <a:cs typeface="Lucida Sans"/>
              </a:rPr>
              <a:t>°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127205" y="5850806"/>
            <a:ext cx="3898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5" dirty="0">
                <a:solidFill>
                  <a:srgbClr val="ED3023"/>
                </a:solidFill>
                <a:latin typeface="Calibri"/>
                <a:cs typeface="Calibri"/>
              </a:rPr>
              <a:t>120.5</a:t>
            </a:r>
            <a:r>
              <a:rPr sz="900" spc="55" dirty="0">
                <a:solidFill>
                  <a:srgbClr val="ED3023"/>
                </a:solidFill>
                <a:latin typeface="Lucida Sans"/>
                <a:cs typeface="Lucida Sans"/>
              </a:rPr>
              <a:t>°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811862" y="5796856"/>
            <a:ext cx="3848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ED3023"/>
                </a:solidFill>
                <a:latin typeface="Calibri"/>
                <a:cs typeface="Calibri"/>
              </a:rPr>
              <a:t>120.7</a:t>
            </a:r>
            <a:r>
              <a:rPr sz="900" spc="45" dirty="0">
                <a:solidFill>
                  <a:srgbClr val="ED3023"/>
                </a:solidFill>
                <a:latin typeface="Lucida Sans"/>
                <a:cs typeface="Lucida Sans"/>
              </a:rPr>
              <a:t>°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489547" y="5571914"/>
            <a:ext cx="3930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solidFill>
                  <a:srgbClr val="ED3023"/>
                </a:solidFill>
                <a:latin typeface="Calibri"/>
                <a:cs typeface="Calibri"/>
              </a:rPr>
              <a:t>122.2</a:t>
            </a:r>
            <a:r>
              <a:rPr sz="900" spc="60" dirty="0">
                <a:solidFill>
                  <a:srgbClr val="ED3023"/>
                </a:solidFill>
                <a:latin typeface="Lucida Sans"/>
                <a:cs typeface="Lucida Sans"/>
              </a:rPr>
              <a:t>°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171575" y="5544939"/>
            <a:ext cx="3924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5" dirty="0">
                <a:solidFill>
                  <a:srgbClr val="ED3023"/>
                </a:solidFill>
                <a:latin typeface="Calibri"/>
                <a:cs typeface="Calibri"/>
              </a:rPr>
              <a:t>122.3</a:t>
            </a:r>
            <a:r>
              <a:rPr sz="900" spc="55" dirty="0">
                <a:solidFill>
                  <a:srgbClr val="ED3023"/>
                </a:solidFill>
                <a:latin typeface="Lucida Sans"/>
                <a:cs typeface="Lucida Sans"/>
              </a:rPr>
              <a:t>°</a:t>
            </a:r>
            <a:endParaRPr sz="900">
              <a:latin typeface="Lucida Sans"/>
              <a:cs typeface="Lucida Sans"/>
            </a:endParaRPr>
          </a:p>
        </p:txBody>
      </p:sp>
      <p:pic>
        <p:nvPicPr>
          <p:cNvPr id="76" name="object 7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0860" y="7369574"/>
            <a:ext cx="76911" cy="76911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29838" y="6459994"/>
            <a:ext cx="76911" cy="76911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10560" y="6290830"/>
            <a:ext cx="76911" cy="76911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84978" y="6277114"/>
            <a:ext cx="76911" cy="76911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66875" y="6030226"/>
            <a:ext cx="76911" cy="76911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47191" y="5980539"/>
            <a:ext cx="76911" cy="76911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24760" y="5755906"/>
            <a:ext cx="76911" cy="76911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1416" y="5746762"/>
            <a:ext cx="76911" cy="76911"/>
          </a:xfrm>
          <a:prstGeom prst="rect">
            <a:avLst/>
          </a:prstGeom>
        </p:spPr>
      </p:pic>
      <p:sp>
        <p:nvSpPr>
          <p:cNvPr id="84" name="object 84"/>
          <p:cNvSpPr/>
          <p:nvPr/>
        </p:nvSpPr>
        <p:spPr>
          <a:xfrm>
            <a:off x="0" y="8878678"/>
            <a:ext cx="7772400" cy="6350"/>
          </a:xfrm>
          <a:custGeom>
            <a:avLst/>
            <a:gdLst/>
            <a:ahLst/>
            <a:cxnLst/>
            <a:rect l="l" t="t" r="r" b="b"/>
            <a:pathLst>
              <a:path w="7772400" h="6350">
                <a:moveTo>
                  <a:pt x="0" y="0"/>
                </a:moveTo>
                <a:lnTo>
                  <a:pt x="0" y="6349"/>
                </a:lnTo>
                <a:lnTo>
                  <a:pt x="7772400" y="6349"/>
                </a:lnTo>
                <a:lnTo>
                  <a:pt x="777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>
              <a:alpha val="2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object 85">
            <a:hlinkClick r:id="rId5"/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2377" y="9201670"/>
            <a:ext cx="1961164" cy="708908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09369" y="9260362"/>
            <a:ext cx="3956964" cy="6054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1500" y="2002243"/>
            <a:ext cx="6369050" cy="1811020"/>
            <a:chOff x="571500" y="2002243"/>
            <a:chExt cx="6369050" cy="1811020"/>
          </a:xfrm>
        </p:grpSpPr>
        <p:sp>
          <p:nvSpPr>
            <p:cNvPr id="3" name="object 3"/>
            <p:cNvSpPr/>
            <p:nvPr/>
          </p:nvSpPr>
          <p:spPr>
            <a:xfrm>
              <a:off x="571500" y="2002243"/>
              <a:ext cx="6369050" cy="1811020"/>
            </a:xfrm>
            <a:custGeom>
              <a:avLst/>
              <a:gdLst/>
              <a:ahLst/>
              <a:cxnLst/>
              <a:rect l="l" t="t" r="r" b="b"/>
              <a:pathLst>
                <a:path w="6369050" h="1811020">
                  <a:moveTo>
                    <a:pt x="6368796" y="0"/>
                  </a:moveTo>
                  <a:lnTo>
                    <a:pt x="0" y="0"/>
                  </a:lnTo>
                  <a:lnTo>
                    <a:pt x="0" y="1810512"/>
                  </a:lnTo>
                  <a:lnTo>
                    <a:pt x="6368796" y="1810512"/>
                  </a:lnTo>
                  <a:lnTo>
                    <a:pt x="6368796" y="0"/>
                  </a:lnTo>
                  <a:close/>
                </a:path>
              </a:pathLst>
            </a:custGeom>
            <a:solidFill>
              <a:srgbClr val="C0C0C0">
                <a:alpha val="2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41040" y="2127948"/>
              <a:ext cx="2058517" cy="15483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2646" y="2127948"/>
              <a:ext cx="2037642" cy="154837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58800" y="505026"/>
            <a:ext cx="6394450" cy="1325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1454">
              <a:lnSpc>
                <a:spcPct val="120400"/>
              </a:lnSpc>
              <a:spcBef>
                <a:spcPts val="100"/>
              </a:spcBef>
            </a:pP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Honeywell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replicated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these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results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by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setting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up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several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hard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5" dirty="0">
                <a:solidFill>
                  <a:srgbClr val="404040"/>
                </a:solidFill>
                <a:latin typeface="Lucida Sans"/>
                <a:cs typeface="Lucida Sans"/>
              </a:rPr>
              <a:t>hats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on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head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forms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in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60" dirty="0">
                <a:solidFill>
                  <a:srgbClr val="404040"/>
                </a:solidFill>
                <a:latin typeface="Lucida Sans"/>
                <a:cs typeface="Lucida Sans"/>
              </a:rPr>
              <a:t>warm,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sunny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environments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across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5" dirty="0">
                <a:solidFill>
                  <a:srgbClr val="404040"/>
                </a:solidFill>
                <a:latin typeface="Lucida Sans"/>
                <a:cs typeface="Lucida Sans"/>
              </a:rPr>
              <a:t>the </a:t>
            </a:r>
            <a:r>
              <a:rPr sz="900" spc="-55" dirty="0">
                <a:solidFill>
                  <a:srgbClr val="404040"/>
                </a:solidFill>
                <a:latin typeface="Lucida Sans"/>
                <a:cs typeface="Lucida Sans"/>
              </a:rPr>
              <a:t>globe.</a:t>
            </a:r>
            <a:r>
              <a:rPr sz="9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7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5" dirty="0">
                <a:solidFill>
                  <a:srgbClr val="404040"/>
                </a:solidFill>
                <a:latin typeface="Lucida Sans"/>
                <a:cs typeface="Lucida Sans"/>
              </a:rPr>
              <a:t>sunlight-</a:t>
            </a:r>
            <a:r>
              <a:rPr sz="900" spc="-50" dirty="0">
                <a:solidFill>
                  <a:srgbClr val="404040"/>
                </a:solidFill>
                <a:latin typeface="Lucida Sans"/>
                <a:cs typeface="Lucida Sans"/>
              </a:rPr>
              <a:t>powered</a:t>
            </a:r>
            <a:r>
              <a:rPr sz="9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experiments</a:t>
            </a:r>
            <a:r>
              <a:rPr sz="900" spc="-7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Lucida Sans"/>
                <a:cs typeface="Lucida Sans"/>
              </a:rPr>
              <a:t>provided</a:t>
            </a:r>
            <a:r>
              <a:rPr sz="9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data</a:t>
            </a:r>
            <a:r>
              <a:rPr sz="900" spc="-7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that</a:t>
            </a:r>
            <a:r>
              <a:rPr sz="9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was</a:t>
            </a:r>
            <a:r>
              <a:rPr sz="900" spc="-7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consistent</a:t>
            </a:r>
            <a:r>
              <a:rPr sz="9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with</a:t>
            </a:r>
            <a:r>
              <a:rPr sz="900" spc="-7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5" dirty="0">
                <a:solidFill>
                  <a:srgbClr val="404040"/>
                </a:solidFill>
                <a:latin typeface="Lucida Sans"/>
                <a:cs typeface="Lucida Sans"/>
              </a:rPr>
              <a:t>our</a:t>
            </a:r>
            <a:r>
              <a:rPr sz="900" spc="-7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controlled</a:t>
            </a:r>
            <a:r>
              <a:rPr sz="9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Lucida Sans"/>
                <a:cs typeface="Lucida Sans"/>
              </a:rPr>
              <a:t>tests.</a:t>
            </a:r>
            <a:endParaRPr sz="900">
              <a:latin typeface="Lucida Sans"/>
              <a:cs typeface="Lucida Sans"/>
            </a:endParaRPr>
          </a:p>
          <a:p>
            <a:pPr marL="12700" marR="224154">
              <a:lnSpc>
                <a:spcPct val="120300"/>
              </a:lnSpc>
              <a:spcBef>
                <a:spcPts val="565"/>
              </a:spcBef>
            </a:pPr>
            <a:r>
              <a:rPr sz="900" spc="-25" dirty="0">
                <a:solidFill>
                  <a:srgbClr val="404040"/>
                </a:solidFill>
                <a:latin typeface="Lucida Sans"/>
                <a:cs typeface="Lucida Sans"/>
              </a:rPr>
              <a:t>In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5" dirty="0">
                <a:solidFill>
                  <a:srgbClr val="404040"/>
                </a:solidFill>
                <a:latin typeface="Lucida Sans"/>
                <a:cs typeface="Lucida Sans"/>
              </a:rPr>
              <a:t>summary,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head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Lucida Sans"/>
                <a:cs typeface="Lucida Sans"/>
              </a:rPr>
              <a:t>form</a:t>
            </a:r>
            <a:r>
              <a:rPr sz="9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under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60" dirty="0">
                <a:solidFill>
                  <a:srgbClr val="404040"/>
                </a:solidFill>
                <a:latin typeface="Lucida Sans"/>
                <a:cs typeface="Lucida Sans"/>
              </a:rPr>
              <a:t>light-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colored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hard</a:t>
            </a:r>
            <a:r>
              <a:rPr sz="9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5" dirty="0">
                <a:solidFill>
                  <a:srgbClr val="404040"/>
                </a:solidFill>
                <a:latin typeface="Lucida Sans"/>
                <a:cs typeface="Lucida Sans"/>
              </a:rPr>
              <a:t>hats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was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significantly</a:t>
            </a:r>
            <a:r>
              <a:rPr sz="9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cooler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than</a:t>
            </a:r>
            <a:r>
              <a:rPr sz="9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under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60" dirty="0">
                <a:solidFill>
                  <a:srgbClr val="404040"/>
                </a:solidFill>
                <a:latin typeface="Lucida Sans"/>
                <a:cs typeface="Lucida Sans"/>
              </a:rPr>
              <a:t>darker</a:t>
            </a:r>
            <a:r>
              <a:rPr sz="9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colored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hard</a:t>
            </a:r>
            <a:r>
              <a:rPr sz="9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Lucida Sans"/>
                <a:cs typeface="Lucida Sans"/>
              </a:rPr>
              <a:t>hats. </a:t>
            </a:r>
            <a:r>
              <a:rPr sz="900" spc="-50" dirty="0">
                <a:solidFill>
                  <a:srgbClr val="404040"/>
                </a:solidFill>
                <a:latin typeface="Lucida Sans"/>
                <a:cs typeface="Lucida Sans"/>
              </a:rPr>
              <a:t>Interestingly,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orange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color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performed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5" dirty="0">
                <a:solidFill>
                  <a:srgbClr val="404040"/>
                </a:solidFill>
                <a:latin typeface="Lucida Sans"/>
                <a:cs typeface="Lucida Sans"/>
              </a:rPr>
              <a:t>worst,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allowing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infrared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rays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to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penetrate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shell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and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creating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Lucida Sans"/>
                <a:cs typeface="Lucida Sans"/>
              </a:rPr>
              <a:t>highest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temperature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in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Lucida Sans"/>
                <a:cs typeface="Lucida Sans"/>
              </a:rPr>
              <a:t>air</a:t>
            </a:r>
            <a:r>
              <a:rPr sz="9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gap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Lucida Sans"/>
                <a:cs typeface="Lucida Sans"/>
              </a:rPr>
              <a:t>surrounding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70" dirty="0">
                <a:solidFill>
                  <a:srgbClr val="404040"/>
                </a:solidFill>
                <a:latin typeface="Lucida Sans"/>
                <a:cs typeface="Lucida Sans"/>
              </a:rPr>
              <a:t>worker’s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0" dirty="0">
                <a:solidFill>
                  <a:srgbClr val="404040"/>
                </a:solidFill>
                <a:latin typeface="Lucida Sans"/>
                <a:cs typeface="Lucida Sans"/>
              </a:rPr>
              <a:t>head.</a:t>
            </a:r>
            <a:endParaRPr sz="900">
              <a:latin typeface="Lucida Sans"/>
              <a:cs typeface="Lucida Sans"/>
            </a:endParaRPr>
          </a:p>
          <a:p>
            <a:pPr marL="12700" marR="5080">
              <a:lnSpc>
                <a:spcPct val="120300"/>
              </a:lnSpc>
              <a:spcBef>
                <a:spcPts val="570"/>
              </a:spcBef>
            </a:pPr>
            <a:r>
              <a:rPr sz="900" spc="-25" dirty="0">
                <a:solidFill>
                  <a:srgbClr val="404040"/>
                </a:solidFill>
                <a:latin typeface="Lucida Sans"/>
                <a:cs typeface="Lucida Sans"/>
              </a:rPr>
              <a:t>White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compared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favorably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to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all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other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Lucida Sans"/>
                <a:cs typeface="Lucida Sans"/>
              </a:rPr>
              <a:t>colors,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making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it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ideal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5" dirty="0">
                <a:solidFill>
                  <a:srgbClr val="404040"/>
                </a:solidFill>
                <a:latin typeface="Lucida Sans"/>
                <a:cs typeface="Lucida Sans"/>
              </a:rPr>
              <a:t>hard-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hat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color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to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help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mitigate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heat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65" dirty="0">
                <a:solidFill>
                  <a:srgbClr val="404040"/>
                </a:solidFill>
                <a:latin typeface="Lucida Sans"/>
                <a:cs typeface="Lucida Sans"/>
              </a:rPr>
              <a:t>risk.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Across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Lucida Sans"/>
                <a:cs typeface="Lucida Sans"/>
              </a:rPr>
              <a:t>spectrum, </a:t>
            </a:r>
            <a:r>
              <a:rPr sz="900" dirty="0">
                <a:solidFill>
                  <a:srgbClr val="404040"/>
                </a:solidFill>
                <a:latin typeface="Lucida Sans"/>
                <a:cs typeface="Lucida Sans"/>
              </a:rPr>
              <a:t>a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good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way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to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5" dirty="0">
                <a:solidFill>
                  <a:srgbClr val="404040"/>
                </a:solidFill>
                <a:latin typeface="Lucida Sans"/>
                <a:cs typeface="Lucida Sans"/>
              </a:rPr>
              <a:t>improve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65" dirty="0">
                <a:solidFill>
                  <a:srgbClr val="404040"/>
                </a:solidFill>
                <a:latin typeface="Lucida Sans"/>
                <a:cs typeface="Lucida Sans"/>
              </a:rPr>
              <a:t>worker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safety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in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heat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is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to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swap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out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60" dirty="0">
                <a:solidFill>
                  <a:srgbClr val="404040"/>
                </a:solidFill>
                <a:latin typeface="Lucida Sans"/>
                <a:cs typeface="Lucida Sans"/>
              </a:rPr>
              <a:t>darker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hard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5" dirty="0">
                <a:solidFill>
                  <a:srgbClr val="404040"/>
                </a:solidFill>
                <a:latin typeface="Lucida Sans"/>
                <a:cs typeface="Lucida Sans"/>
              </a:rPr>
              <a:t>hats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5" dirty="0">
                <a:solidFill>
                  <a:srgbClr val="404040"/>
                </a:solidFill>
                <a:latin typeface="Lucida Sans"/>
                <a:cs typeface="Lucida Sans"/>
              </a:rPr>
              <a:t>for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Lucida Sans"/>
                <a:cs typeface="Lucida Sans"/>
              </a:rPr>
              <a:t>lighter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Lucida Sans"/>
                <a:cs typeface="Lucida Sans"/>
              </a:rPr>
              <a:t>colors.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1500" y="2002243"/>
            <a:ext cx="6369050" cy="181102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700">
              <a:latin typeface="Times New Roman"/>
              <a:cs typeface="Times New Roman"/>
            </a:endParaRPr>
          </a:p>
          <a:p>
            <a:pPr marL="4451985" marR="153035">
              <a:lnSpc>
                <a:spcPct val="114599"/>
              </a:lnSpc>
            </a:pPr>
            <a:r>
              <a:rPr sz="800" spc="-25" dirty="0">
                <a:solidFill>
                  <a:srgbClr val="404040"/>
                </a:solidFill>
                <a:latin typeface="Lucida Sans"/>
                <a:cs typeface="Lucida Sans"/>
              </a:rPr>
              <a:t>These</a:t>
            </a:r>
            <a:r>
              <a:rPr sz="800" spc="-6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dirty="0">
                <a:solidFill>
                  <a:srgbClr val="404040"/>
                </a:solidFill>
                <a:latin typeface="Lucida Sans"/>
                <a:cs typeface="Lucida Sans"/>
              </a:rPr>
              <a:t>FLIR</a:t>
            </a:r>
            <a:r>
              <a:rPr sz="800" spc="-6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35" dirty="0">
                <a:solidFill>
                  <a:srgbClr val="404040"/>
                </a:solidFill>
                <a:latin typeface="Lucida Sans"/>
                <a:cs typeface="Lucida Sans"/>
              </a:rPr>
              <a:t>images,</a:t>
            </a:r>
            <a:r>
              <a:rPr sz="800" spc="-6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30" dirty="0">
                <a:solidFill>
                  <a:srgbClr val="404040"/>
                </a:solidFill>
                <a:latin typeface="Lucida Sans"/>
                <a:cs typeface="Lucida Sans"/>
              </a:rPr>
              <a:t>taken</a:t>
            </a:r>
            <a:r>
              <a:rPr sz="800" spc="-5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35" dirty="0">
                <a:solidFill>
                  <a:srgbClr val="404040"/>
                </a:solidFill>
                <a:latin typeface="Lucida Sans"/>
                <a:cs typeface="Lucida Sans"/>
              </a:rPr>
              <a:t>of</a:t>
            </a:r>
            <a:r>
              <a:rPr sz="800" spc="-6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dirty="0">
                <a:solidFill>
                  <a:srgbClr val="404040"/>
                </a:solidFill>
                <a:latin typeface="Lucida Sans"/>
                <a:cs typeface="Lucida Sans"/>
              </a:rPr>
              <a:t>a</a:t>
            </a:r>
            <a:r>
              <a:rPr sz="800" spc="-6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20" dirty="0">
                <a:solidFill>
                  <a:srgbClr val="404040"/>
                </a:solidFill>
                <a:latin typeface="Lucida Sans"/>
                <a:cs typeface="Lucida Sans"/>
              </a:rPr>
              <a:t>head </a:t>
            </a:r>
            <a:r>
              <a:rPr sz="800" spc="-40" dirty="0">
                <a:solidFill>
                  <a:srgbClr val="404040"/>
                </a:solidFill>
                <a:latin typeface="Lucida Sans"/>
                <a:cs typeface="Lucida Sans"/>
              </a:rPr>
              <a:t>form</a:t>
            </a:r>
            <a:r>
              <a:rPr sz="800" spc="-6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35" dirty="0">
                <a:solidFill>
                  <a:srgbClr val="404040"/>
                </a:solidFill>
                <a:latin typeface="Lucida Sans"/>
                <a:cs typeface="Lucida Sans"/>
              </a:rPr>
              <a:t>immediately</a:t>
            </a:r>
            <a:r>
              <a:rPr sz="800" spc="-5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25" dirty="0">
                <a:solidFill>
                  <a:srgbClr val="404040"/>
                </a:solidFill>
                <a:latin typeface="Lucida Sans"/>
                <a:cs typeface="Lucida Sans"/>
              </a:rPr>
              <a:t>after</a:t>
            </a:r>
            <a:r>
              <a:rPr sz="800" spc="-5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25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800" spc="-5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35" dirty="0">
                <a:solidFill>
                  <a:srgbClr val="404040"/>
                </a:solidFill>
                <a:latin typeface="Lucida Sans"/>
                <a:cs typeface="Lucida Sans"/>
              </a:rPr>
              <a:t>hard</a:t>
            </a:r>
            <a:r>
              <a:rPr sz="800" spc="-5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25" dirty="0">
                <a:solidFill>
                  <a:srgbClr val="404040"/>
                </a:solidFill>
                <a:latin typeface="Lucida Sans"/>
                <a:cs typeface="Lucida Sans"/>
              </a:rPr>
              <a:t>hat was</a:t>
            </a:r>
            <a:r>
              <a:rPr sz="8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40" dirty="0">
                <a:solidFill>
                  <a:srgbClr val="404040"/>
                </a:solidFill>
                <a:latin typeface="Lucida Sans"/>
                <a:cs typeface="Lucida Sans"/>
              </a:rPr>
              <a:t>removed,</a:t>
            </a:r>
            <a:r>
              <a:rPr sz="8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35" dirty="0">
                <a:solidFill>
                  <a:srgbClr val="404040"/>
                </a:solidFill>
                <a:latin typeface="Lucida Sans"/>
                <a:cs typeface="Lucida Sans"/>
              </a:rPr>
              <a:t>show</a:t>
            </a:r>
            <a:r>
              <a:rPr sz="8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40" dirty="0">
                <a:solidFill>
                  <a:srgbClr val="404040"/>
                </a:solidFill>
                <a:latin typeface="Lucida Sans"/>
                <a:cs typeface="Lucida Sans"/>
              </a:rPr>
              <a:t>how</a:t>
            </a:r>
            <a:r>
              <a:rPr sz="8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30" dirty="0">
                <a:solidFill>
                  <a:srgbClr val="404040"/>
                </a:solidFill>
                <a:latin typeface="Lucida Sans"/>
                <a:cs typeface="Lucida Sans"/>
              </a:rPr>
              <a:t>two</a:t>
            </a:r>
            <a:r>
              <a:rPr sz="8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35" dirty="0">
                <a:solidFill>
                  <a:srgbClr val="404040"/>
                </a:solidFill>
                <a:latin typeface="Lucida Sans"/>
                <a:cs typeface="Lucida Sans"/>
              </a:rPr>
              <a:t>hard</a:t>
            </a:r>
            <a:r>
              <a:rPr sz="8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20" dirty="0">
                <a:solidFill>
                  <a:srgbClr val="404040"/>
                </a:solidFill>
                <a:latin typeface="Lucida Sans"/>
                <a:cs typeface="Lucida Sans"/>
              </a:rPr>
              <a:t>hats </a:t>
            </a:r>
            <a:r>
              <a:rPr sz="800" dirty="0">
                <a:solidFill>
                  <a:srgbClr val="404040"/>
                </a:solidFill>
                <a:latin typeface="Lucida Sans"/>
                <a:cs typeface="Lucida Sans"/>
              </a:rPr>
              <a:t>can</a:t>
            </a:r>
            <a:r>
              <a:rPr sz="800" spc="-7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35" dirty="0">
                <a:solidFill>
                  <a:srgbClr val="404040"/>
                </a:solidFill>
                <a:latin typeface="Lucida Sans"/>
                <a:cs typeface="Lucida Sans"/>
              </a:rPr>
              <a:t>allow</a:t>
            </a:r>
            <a:r>
              <a:rPr sz="800" spc="-7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30" dirty="0">
                <a:solidFill>
                  <a:srgbClr val="404040"/>
                </a:solidFill>
                <a:latin typeface="Lucida Sans"/>
                <a:cs typeface="Lucida Sans"/>
              </a:rPr>
              <a:t>different</a:t>
            </a:r>
            <a:r>
              <a:rPr sz="800" spc="-7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25" dirty="0">
                <a:solidFill>
                  <a:srgbClr val="404040"/>
                </a:solidFill>
                <a:latin typeface="Lucida Sans"/>
                <a:cs typeface="Lucida Sans"/>
              </a:rPr>
              <a:t>amounts</a:t>
            </a:r>
            <a:r>
              <a:rPr sz="800" spc="-7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35" dirty="0">
                <a:solidFill>
                  <a:srgbClr val="404040"/>
                </a:solidFill>
                <a:latin typeface="Lucida Sans"/>
                <a:cs typeface="Lucida Sans"/>
              </a:rPr>
              <a:t>of</a:t>
            </a:r>
            <a:r>
              <a:rPr sz="800" spc="-7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20" dirty="0">
                <a:solidFill>
                  <a:srgbClr val="404040"/>
                </a:solidFill>
                <a:latin typeface="Lucida Sans"/>
                <a:cs typeface="Lucida Sans"/>
              </a:rPr>
              <a:t>heat</a:t>
            </a:r>
            <a:endParaRPr sz="800">
              <a:latin typeface="Lucida Sans"/>
              <a:cs typeface="Lucida Sans"/>
            </a:endParaRPr>
          </a:p>
          <a:p>
            <a:pPr marL="4451985" marR="173355">
              <a:lnSpc>
                <a:spcPct val="114599"/>
              </a:lnSpc>
            </a:pPr>
            <a:r>
              <a:rPr sz="800" spc="-35" dirty="0">
                <a:solidFill>
                  <a:srgbClr val="404040"/>
                </a:solidFill>
                <a:latin typeface="Lucida Sans"/>
                <a:cs typeface="Lucida Sans"/>
              </a:rPr>
              <a:t>to</a:t>
            </a:r>
            <a:r>
              <a:rPr sz="8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10" dirty="0">
                <a:solidFill>
                  <a:srgbClr val="404040"/>
                </a:solidFill>
                <a:latin typeface="Lucida Sans"/>
                <a:cs typeface="Lucida Sans"/>
              </a:rPr>
              <a:t>pass</a:t>
            </a:r>
            <a:r>
              <a:rPr sz="8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35" dirty="0">
                <a:solidFill>
                  <a:srgbClr val="404040"/>
                </a:solidFill>
                <a:latin typeface="Lucida Sans"/>
                <a:cs typeface="Lucida Sans"/>
              </a:rPr>
              <a:t>through</a:t>
            </a:r>
            <a:r>
              <a:rPr sz="8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25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8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35" dirty="0">
                <a:solidFill>
                  <a:srgbClr val="404040"/>
                </a:solidFill>
                <a:latin typeface="Lucida Sans"/>
                <a:cs typeface="Lucida Sans"/>
              </a:rPr>
              <a:t>hard</a:t>
            </a:r>
            <a:r>
              <a:rPr sz="8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20" dirty="0">
                <a:solidFill>
                  <a:srgbClr val="404040"/>
                </a:solidFill>
                <a:latin typeface="Lucida Sans"/>
                <a:cs typeface="Lucida Sans"/>
              </a:rPr>
              <a:t>hat</a:t>
            </a:r>
            <a:r>
              <a:rPr sz="8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35" dirty="0">
                <a:solidFill>
                  <a:srgbClr val="404040"/>
                </a:solidFill>
                <a:latin typeface="Lucida Sans"/>
                <a:cs typeface="Lucida Sans"/>
              </a:rPr>
              <a:t>to</a:t>
            </a:r>
            <a:r>
              <a:rPr sz="8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25" dirty="0">
                <a:solidFill>
                  <a:srgbClr val="404040"/>
                </a:solidFill>
                <a:latin typeface="Lucida Sans"/>
                <a:cs typeface="Lucida Sans"/>
              </a:rPr>
              <a:t>the </a:t>
            </a:r>
            <a:r>
              <a:rPr sz="800" spc="-50" dirty="0">
                <a:solidFill>
                  <a:srgbClr val="404040"/>
                </a:solidFill>
                <a:latin typeface="Lucida Sans"/>
                <a:cs typeface="Lucida Sans"/>
              </a:rPr>
              <a:t>worker's</a:t>
            </a:r>
            <a:r>
              <a:rPr sz="8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35" dirty="0">
                <a:solidFill>
                  <a:srgbClr val="404040"/>
                </a:solidFill>
                <a:latin typeface="Lucida Sans"/>
                <a:cs typeface="Lucida Sans"/>
              </a:rPr>
              <a:t>head.</a:t>
            </a:r>
            <a:r>
              <a:rPr sz="8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dirty="0">
                <a:solidFill>
                  <a:srgbClr val="404040"/>
                </a:solidFill>
                <a:latin typeface="Lucida Sans"/>
                <a:cs typeface="Lucida Sans"/>
              </a:rPr>
              <a:t>When</a:t>
            </a:r>
            <a:r>
              <a:rPr sz="8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25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8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10" dirty="0">
                <a:solidFill>
                  <a:srgbClr val="404040"/>
                </a:solidFill>
                <a:latin typeface="Lucida Sans"/>
                <a:cs typeface="Lucida Sans"/>
              </a:rPr>
              <a:t>hats</a:t>
            </a:r>
            <a:r>
              <a:rPr sz="8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20" dirty="0">
                <a:solidFill>
                  <a:srgbClr val="404040"/>
                </a:solidFill>
                <a:latin typeface="Lucida Sans"/>
                <a:cs typeface="Lucida Sans"/>
              </a:rPr>
              <a:t>were </a:t>
            </a:r>
            <a:r>
              <a:rPr sz="800" spc="-40" dirty="0">
                <a:solidFill>
                  <a:srgbClr val="404040"/>
                </a:solidFill>
                <a:latin typeface="Lucida Sans"/>
                <a:cs typeface="Lucida Sans"/>
              </a:rPr>
              <a:t>exposed</a:t>
            </a:r>
            <a:r>
              <a:rPr sz="800" spc="-6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35" dirty="0">
                <a:solidFill>
                  <a:srgbClr val="404040"/>
                </a:solidFill>
                <a:latin typeface="Lucida Sans"/>
                <a:cs typeface="Lucida Sans"/>
              </a:rPr>
              <a:t>to</a:t>
            </a:r>
            <a:r>
              <a:rPr sz="800" spc="-5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20" dirty="0">
                <a:solidFill>
                  <a:srgbClr val="404040"/>
                </a:solidFill>
                <a:latin typeface="Lucida Sans"/>
                <a:cs typeface="Lucida Sans"/>
              </a:rPr>
              <a:t>an</a:t>
            </a:r>
            <a:r>
              <a:rPr sz="8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35" dirty="0">
                <a:solidFill>
                  <a:srgbClr val="404040"/>
                </a:solidFill>
                <a:latin typeface="Lucida Sans"/>
                <a:cs typeface="Lucida Sans"/>
              </a:rPr>
              <a:t>ambient</a:t>
            </a:r>
            <a:r>
              <a:rPr sz="8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40" dirty="0">
                <a:solidFill>
                  <a:srgbClr val="404040"/>
                </a:solidFill>
                <a:latin typeface="Lucida Sans"/>
                <a:cs typeface="Lucida Sans"/>
              </a:rPr>
              <a:t>temperature</a:t>
            </a:r>
            <a:r>
              <a:rPr sz="8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25" dirty="0">
                <a:solidFill>
                  <a:srgbClr val="404040"/>
                </a:solidFill>
                <a:latin typeface="Lucida Sans"/>
                <a:cs typeface="Lucida Sans"/>
              </a:rPr>
              <a:t>of </a:t>
            </a:r>
            <a:r>
              <a:rPr sz="800" dirty="0">
                <a:solidFill>
                  <a:srgbClr val="404040"/>
                </a:solidFill>
                <a:latin typeface="Lucida Sans"/>
                <a:cs typeface="Lucida Sans"/>
              </a:rPr>
              <a:t>90°</a:t>
            </a:r>
            <a:r>
              <a:rPr sz="800" spc="-10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50" dirty="0">
                <a:solidFill>
                  <a:srgbClr val="404040"/>
                </a:solidFill>
                <a:latin typeface="Lucida Sans"/>
                <a:cs typeface="Lucida Sans"/>
              </a:rPr>
              <a:t>F,</a:t>
            </a:r>
            <a:r>
              <a:rPr sz="8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30" dirty="0">
                <a:solidFill>
                  <a:srgbClr val="404040"/>
                </a:solidFill>
                <a:latin typeface="Lucida Sans"/>
                <a:cs typeface="Lucida Sans"/>
              </a:rPr>
              <a:t>one</a:t>
            </a:r>
            <a:r>
              <a:rPr sz="8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20" dirty="0">
                <a:solidFill>
                  <a:srgbClr val="404040"/>
                </a:solidFill>
                <a:latin typeface="Lucida Sans"/>
                <a:cs typeface="Lucida Sans"/>
              </a:rPr>
              <a:t>head</a:t>
            </a:r>
            <a:r>
              <a:rPr sz="8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40" dirty="0">
                <a:solidFill>
                  <a:srgbClr val="404040"/>
                </a:solidFill>
                <a:latin typeface="Lucida Sans"/>
                <a:cs typeface="Lucida Sans"/>
              </a:rPr>
              <a:t>form</a:t>
            </a:r>
            <a:r>
              <a:rPr sz="8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10" dirty="0">
                <a:solidFill>
                  <a:srgbClr val="404040"/>
                </a:solidFill>
                <a:latin typeface="Lucida Sans"/>
                <a:cs typeface="Lucida Sans"/>
              </a:rPr>
              <a:t>(left)</a:t>
            </a:r>
            <a:r>
              <a:rPr sz="8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10" dirty="0">
                <a:solidFill>
                  <a:srgbClr val="404040"/>
                </a:solidFill>
                <a:latin typeface="Lucida Sans"/>
                <a:cs typeface="Lucida Sans"/>
              </a:rPr>
              <a:t>registered </a:t>
            </a:r>
            <a:r>
              <a:rPr sz="800" dirty="0">
                <a:solidFill>
                  <a:srgbClr val="404040"/>
                </a:solidFill>
                <a:latin typeface="Lucida Sans"/>
                <a:cs typeface="Lucida Sans"/>
              </a:rPr>
              <a:t>a</a:t>
            </a:r>
            <a:r>
              <a:rPr sz="8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30" dirty="0">
                <a:solidFill>
                  <a:srgbClr val="404040"/>
                </a:solidFill>
                <a:latin typeface="Lucida Sans"/>
                <a:cs typeface="Lucida Sans"/>
              </a:rPr>
              <a:t>temperature</a:t>
            </a:r>
            <a:r>
              <a:rPr sz="8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35" dirty="0">
                <a:solidFill>
                  <a:srgbClr val="404040"/>
                </a:solidFill>
                <a:latin typeface="Lucida Sans"/>
                <a:cs typeface="Lucida Sans"/>
              </a:rPr>
              <a:t>of</a:t>
            </a:r>
            <a:r>
              <a:rPr sz="8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35" dirty="0">
                <a:solidFill>
                  <a:srgbClr val="404040"/>
                </a:solidFill>
                <a:latin typeface="Lucida Sans"/>
                <a:cs typeface="Lucida Sans"/>
              </a:rPr>
              <a:t>126.1°</a:t>
            </a:r>
            <a:r>
              <a:rPr sz="8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50" dirty="0">
                <a:solidFill>
                  <a:srgbClr val="404040"/>
                </a:solidFill>
                <a:latin typeface="Lucida Sans"/>
                <a:cs typeface="Lucida Sans"/>
              </a:rPr>
              <a:t>F,</a:t>
            </a:r>
            <a:r>
              <a:rPr sz="8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35" dirty="0">
                <a:solidFill>
                  <a:srgbClr val="404040"/>
                </a:solidFill>
                <a:latin typeface="Lucida Sans"/>
                <a:cs typeface="Lucida Sans"/>
              </a:rPr>
              <a:t>while</a:t>
            </a:r>
            <a:r>
              <a:rPr sz="8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25" dirty="0">
                <a:solidFill>
                  <a:srgbClr val="404040"/>
                </a:solidFill>
                <a:latin typeface="Lucida Sans"/>
                <a:cs typeface="Lucida Sans"/>
              </a:rPr>
              <a:t>the </a:t>
            </a:r>
            <a:r>
              <a:rPr sz="800" spc="-35" dirty="0">
                <a:solidFill>
                  <a:srgbClr val="404040"/>
                </a:solidFill>
                <a:latin typeface="Lucida Sans"/>
                <a:cs typeface="Lucida Sans"/>
              </a:rPr>
              <a:t>other</a:t>
            </a:r>
            <a:r>
              <a:rPr sz="800" spc="-5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20" dirty="0">
                <a:solidFill>
                  <a:srgbClr val="404040"/>
                </a:solidFill>
                <a:latin typeface="Lucida Sans"/>
                <a:cs typeface="Lucida Sans"/>
              </a:rPr>
              <a:t>head</a:t>
            </a:r>
            <a:r>
              <a:rPr sz="800" spc="-5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40" dirty="0">
                <a:solidFill>
                  <a:srgbClr val="404040"/>
                </a:solidFill>
                <a:latin typeface="Lucida Sans"/>
                <a:cs typeface="Lucida Sans"/>
              </a:rPr>
              <a:t>form</a:t>
            </a:r>
            <a:r>
              <a:rPr sz="800" spc="-5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30" dirty="0">
                <a:solidFill>
                  <a:srgbClr val="404040"/>
                </a:solidFill>
                <a:latin typeface="Lucida Sans"/>
                <a:cs typeface="Lucida Sans"/>
              </a:rPr>
              <a:t>(right)</a:t>
            </a:r>
            <a:r>
              <a:rPr sz="800" spc="-5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35" dirty="0">
                <a:solidFill>
                  <a:srgbClr val="404040"/>
                </a:solidFill>
                <a:latin typeface="Lucida Sans"/>
                <a:cs typeface="Lucida Sans"/>
              </a:rPr>
              <a:t>registered</a:t>
            </a:r>
            <a:r>
              <a:rPr sz="800" spc="-5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50" dirty="0">
                <a:solidFill>
                  <a:srgbClr val="404040"/>
                </a:solidFill>
                <a:latin typeface="Lucida Sans"/>
                <a:cs typeface="Lucida Sans"/>
              </a:rPr>
              <a:t>a </a:t>
            </a:r>
            <a:r>
              <a:rPr sz="800" spc="-35" dirty="0">
                <a:solidFill>
                  <a:srgbClr val="404040"/>
                </a:solidFill>
                <a:latin typeface="Lucida Sans"/>
                <a:cs typeface="Lucida Sans"/>
              </a:rPr>
              <a:t>higher</a:t>
            </a:r>
            <a:r>
              <a:rPr sz="800" spc="-7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30" dirty="0">
                <a:solidFill>
                  <a:srgbClr val="404040"/>
                </a:solidFill>
                <a:latin typeface="Lucida Sans"/>
                <a:cs typeface="Lucida Sans"/>
              </a:rPr>
              <a:t>temperature</a:t>
            </a:r>
            <a:r>
              <a:rPr sz="800" spc="-6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35" dirty="0">
                <a:solidFill>
                  <a:srgbClr val="404040"/>
                </a:solidFill>
                <a:latin typeface="Lucida Sans"/>
                <a:cs typeface="Lucida Sans"/>
              </a:rPr>
              <a:t>of</a:t>
            </a:r>
            <a:r>
              <a:rPr sz="800" spc="-6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50" dirty="0">
                <a:solidFill>
                  <a:srgbClr val="404040"/>
                </a:solidFill>
                <a:latin typeface="Lucida Sans"/>
                <a:cs typeface="Lucida Sans"/>
              </a:rPr>
              <a:t>137.7°</a:t>
            </a:r>
            <a:r>
              <a:rPr sz="800" spc="-6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800" spc="-25" dirty="0">
                <a:solidFill>
                  <a:srgbClr val="404040"/>
                </a:solidFill>
                <a:latin typeface="Lucida Sans"/>
                <a:cs typeface="Lucida Sans"/>
              </a:rPr>
              <a:t>F.</a:t>
            </a:r>
            <a:endParaRPr sz="80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25522" y="7099025"/>
            <a:ext cx="1073150" cy="117094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325"/>
              </a:spcBef>
            </a:pPr>
            <a:r>
              <a:rPr sz="800" b="1" spc="60" dirty="0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sz="800" b="1" dirty="0">
                <a:solidFill>
                  <a:srgbClr val="231F20"/>
                </a:solidFill>
                <a:latin typeface="Calibri"/>
                <a:cs typeface="Calibri"/>
              </a:rPr>
              <a:t>More</a:t>
            </a:r>
            <a:r>
              <a:rPr sz="800" b="1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Calibri"/>
                <a:cs typeface="Calibri"/>
              </a:rPr>
              <a:t>Information</a:t>
            </a:r>
            <a:endParaRPr sz="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  <a:spcBef>
                <a:spcPts val="225"/>
              </a:spcBef>
            </a:pPr>
            <a:r>
              <a:rPr sz="800" u="sng" spc="-10" dirty="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Minion Pro"/>
                <a:cs typeface="Minion Pro"/>
                <a:hlinkClick r:id="rId4"/>
              </a:rPr>
              <a:t>www.totalsafety.com</a:t>
            </a:r>
            <a:endParaRPr sz="800">
              <a:latin typeface="Minion Pro"/>
              <a:cs typeface="Minion Pro"/>
            </a:endParaRPr>
          </a:p>
          <a:p>
            <a:pPr>
              <a:lnSpc>
                <a:spcPct val="100000"/>
              </a:lnSpc>
            </a:pPr>
            <a:endParaRPr sz="1550">
              <a:latin typeface="Minion Pro"/>
              <a:cs typeface="Minion Pro"/>
            </a:endParaRPr>
          </a:p>
          <a:p>
            <a:pPr marL="22225">
              <a:lnSpc>
                <a:spcPct val="100000"/>
              </a:lnSpc>
              <a:spcBef>
                <a:spcPts val="5"/>
              </a:spcBef>
            </a:pP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Total 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Safety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4210</a:t>
            </a:r>
            <a:r>
              <a:rPr sz="800" spc="48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Malone</a:t>
            </a:r>
            <a:r>
              <a:rPr sz="800" spc="4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Drive,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Pasadena, TX 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77507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888.328.6825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82855" y="9522026"/>
            <a:ext cx="12700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0" dirty="0">
                <a:solidFill>
                  <a:srgbClr val="231F20"/>
                </a:solidFill>
                <a:latin typeface="Lucida Sans"/>
                <a:cs typeface="Lucida Sans"/>
              </a:rPr>
              <a:t>©</a:t>
            </a:r>
            <a:r>
              <a:rPr sz="600" spc="-1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600" spc="-25" dirty="0">
                <a:solidFill>
                  <a:srgbClr val="231F20"/>
                </a:solidFill>
                <a:latin typeface="Lucida Sans"/>
                <a:cs typeface="Lucida Sans"/>
              </a:rPr>
              <a:t>2019</a:t>
            </a:r>
            <a:r>
              <a:rPr sz="600" spc="-1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600" spc="-25" dirty="0">
                <a:solidFill>
                  <a:srgbClr val="231F20"/>
                </a:solidFill>
                <a:latin typeface="Lucida Sans"/>
                <a:cs typeface="Lucida Sans"/>
              </a:rPr>
              <a:t>Honeywell</a:t>
            </a:r>
            <a:r>
              <a:rPr sz="600" spc="-1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600" spc="-30" dirty="0">
                <a:solidFill>
                  <a:srgbClr val="231F20"/>
                </a:solidFill>
                <a:latin typeface="Lucida Sans"/>
                <a:cs typeface="Lucida Sans"/>
              </a:rPr>
              <a:t>International</a:t>
            </a:r>
            <a:r>
              <a:rPr sz="600" spc="-1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600" spc="-20" dirty="0">
                <a:solidFill>
                  <a:srgbClr val="231F20"/>
                </a:solidFill>
                <a:latin typeface="Lucida Sans"/>
                <a:cs typeface="Lucida Sans"/>
              </a:rPr>
              <a:t>Inc.</a:t>
            </a:r>
            <a:endParaRPr sz="600">
              <a:latin typeface="Lucida Sans"/>
              <a:cs typeface="Lucida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52740" y="9245888"/>
            <a:ext cx="1348740" cy="241300"/>
          </a:xfrm>
          <a:custGeom>
            <a:avLst/>
            <a:gdLst/>
            <a:ahLst/>
            <a:cxnLst/>
            <a:rect l="l" t="t" r="r" b="b"/>
            <a:pathLst>
              <a:path w="1348740" h="241300">
                <a:moveTo>
                  <a:pt x="60794" y="0"/>
                </a:moveTo>
                <a:lnTo>
                  <a:pt x="0" y="0"/>
                </a:lnTo>
                <a:lnTo>
                  <a:pt x="0" y="188264"/>
                </a:lnTo>
                <a:lnTo>
                  <a:pt x="60794" y="188264"/>
                </a:lnTo>
                <a:lnTo>
                  <a:pt x="60794" y="102374"/>
                </a:lnTo>
                <a:lnTo>
                  <a:pt x="168338" y="102374"/>
                </a:lnTo>
                <a:lnTo>
                  <a:pt x="168338" y="78397"/>
                </a:lnTo>
                <a:lnTo>
                  <a:pt x="60794" y="78397"/>
                </a:lnTo>
                <a:lnTo>
                  <a:pt x="60794" y="0"/>
                </a:lnTo>
                <a:close/>
              </a:path>
              <a:path w="1348740" h="241300">
                <a:moveTo>
                  <a:pt x="168338" y="102374"/>
                </a:moveTo>
                <a:lnTo>
                  <a:pt x="108076" y="102374"/>
                </a:lnTo>
                <a:lnTo>
                  <a:pt x="108076" y="188264"/>
                </a:lnTo>
                <a:lnTo>
                  <a:pt x="168338" y="188264"/>
                </a:lnTo>
                <a:lnTo>
                  <a:pt x="168338" y="102374"/>
                </a:lnTo>
                <a:close/>
              </a:path>
              <a:path w="1348740" h="241300">
                <a:moveTo>
                  <a:pt x="168338" y="0"/>
                </a:moveTo>
                <a:lnTo>
                  <a:pt x="108076" y="0"/>
                </a:lnTo>
                <a:lnTo>
                  <a:pt x="108076" y="78397"/>
                </a:lnTo>
                <a:lnTo>
                  <a:pt x="168338" y="78397"/>
                </a:lnTo>
                <a:lnTo>
                  <a:pt x="168338" y="0"/>
                </a:lnTo>
                <a:close/>
              </a:path>
              <a:path w="1348740" h="241300">
                <a:moveTo>
                  <a:pt x="257594" y="46139"/>
                </a:moveTo>
                <a:lnTo>
                  <a:pt x="212797" y="62124"/>
                </a:lnTo>
                <a:lnTo>
                  <a:pt x="189578" y="93060"/>
                </a:lnTo>
                <a:lnTo>
                  <a:pt x="185764" y="111010"/>
                </a:lnTo>
                <a:lnTo>
                  <a:pt x="186000" y="127741"/>
                </a:lnTo>
                <a:lnTo>
                  <a:pt x="206382" y="171211"/>
                </a:lnTo>
                <a:lnTo>
                  <a:pt x="240210" y="190285"/>
                </a:lnTo>
                <a:lnTo>
                  <a:pt x="266242" y="193294"/>
                </a:lnTo>
                <a:lnTo>
                  <a:pt x="278228" y="192772"/>
                </a:lnTo>
                <a:lnTo>
                  <a:pt x="317598" y="179979"/>
                </a:lnTo>
                <a:lnTo>
                  <a:pt x="321567" y="176758"/>
                </a:lnTo>
                <a:lnTo>
                  <a:pt x="268655" y="176758"/>
                </a:lnTo>
                <a:lnTo>
                  <a:pt x="260972" y="175704"/>
                </a:lnTo>
                <a:lnTo>
                  <a:pt x="246602" y="131051"/>
                </a:lnTo>
                <a:lnTo>
                  <a:pt x="246699" y="111010"/>
                </a:lnTo>
                <a:lnTo>
                  <a:pt x="254380" y="69430"/>
                </a:lnTo>
                <a:lnTo>
                  <a:pt x="265607" y="63512"/>
                </a:lnTo>
                <a:lnTo>
                  <a:pt x="322405" y="63512"/>
                </a:lnTo>
                <a:lnTo>
                  <a:pt x="320806" y="62037"/>
                </a:lnTo>
                <a:lnTo>
                  <a:pt x="310863" y="55977"/>
                </a:lnTo>
                <a:lnTo>
                  <a:pt x="299732" y="51206"/>
                </a:lnTo>
                <a:lnTo>
                  <a:pt x="290314" y="47779"/>
                </a:lnTo>
                <a:lnTo>
                  <a:pt x="284319" y="46329"/>
                </a:lnTo>
                <a:lnTo>
                  <a:pt x="263537" y="46329"/>
                </a:lnTo>
                <a:lnTo>
                  <a:pt x="257594" y="46139"/>
                </a:lnTo>
                <a:close/>
              </a:path>
              <a:path w="1348740" h="241300">
                <a:moveTo>
                  <a:pt x="322405" y="63512"/>
                </a:moveTo>
                <a:lnTo>
                  <a:pt x="275335" y="63512"/>
                </a:lnTo>
                <a:lnTo>
                  <a:pt x="280542" y="71424"/>
                </a:lnTo>
                <a:lnTo>
                  <a:pt x="285038" y="82346"/>
                </a:lnTo>
                <a:lnTo>
                  <a:pt x="286791" y="90284"/>
                </a:lnTo>
                <a:lnTo>
                  <a:pt x="286862" y="96919"/>
                </a:lnTo>
                <a:lnTo>
                  <a:pt x="286962" y="139704"/>
                </a:lnTo>
                <a:lnTo>
                  <a:pt x="286727" y="146075"/>
                </a:lnTo>
                <a:lnTo>
                  <a:pt x="268655" y="176758"/>
                </a:lnTo>
                <a:lnTo>
                  <a:pt x="321567" y="176758"/>
                </a:lnTo>
                <a:lnTo>
                  <a:pt x="346894" y="131051"/>
                </a:lnTo>
                <a:lnTo>
                  <a:pt x="347501" y="115157"/>
                </a:lnTo>
                <a:lnTo>
                  <a:pt x="347494" y="113309"/>
                </a:lnTo>
                <a:lnTo>
                  <a:pt x="344710" y="96919"/>
                </a:lnTo>
                <a:lnTo>
                  <a:pt x="338289" y="82003"/>
                </a:lnTo>
                <a:lnTo>
                  <a:pt x="329852" y="70382"/>
                </a:lnTo>
                <a:lnTo>
                  <a:pt x="322405" y="63512"/>
                </a:lnTo>
                <a:close/>
              </a:path>
              <a:path w="1348740" h="241300">
                <a:moveTo>
                  <a:pt x="275951" y="45798"/>
                </a:moveTo>
                <a:lnTo>
                  <a:pt x="264375" y="46329"/>
                </a:lnTo>
                <a:lnTo>
                  <a:pt x="284319" y="46329"/>
                </a:lnTo>
                <a:lnTo>
                  <a:pt x="283492" y="46129"/>
                </a:lnTo>
                <a:lnTo>
                  <a:pt x="275951" y="45798"/>
                </a:lnTo>
                <a:close/>
              </a:path>
              <a:path w="1348740" h="241300">
                <a:moveTo>
                  <a:pt x="420509" y="50901"/>
                </a:moveTo>
                <a:lnTo>
                  <a:pt x="364096" y="50901"/>
                </a:lnTo>
                <a:lnTo>
                  <a:pt x="364096" y="188264"/>
                </a:lnTo>
                <a:lnTo>
                  <a:pt x="420509" y="188277"/>
                </a:lnTo>
                <a:lnTo>
                  <a:pt x="420509" y="87553"/>
                </a:lnTo>
                <a:lnTo>
                  <a:pt x="427278" y="80264"/>
                </a:lnTo>
                <a:lnTo>
                  <a:pt x="442683" y="72326"/>
                </a:lnTo>
                <a:lnTo>
                  <a:pt x="512236" y="72326"/>
                </a:lnTo>
                <a:lnTo>
                  <a:pt x="511124" y="69494"/>
                </a:lnTo>
                <a:lnTo>
                  <a:pt x="420852" y="69494"/>
                </a:lnTo>
                <a:lnTo>
                  <a:pt x="420509" y="69418"/>
                </a:lnTo>
                <a:lnTo>
                  <a:pt x="420509" y="50901"/>
                </a:lnTo>
                <a:close/>
              </a:path>
              <a:path w="1348740" h="241300">
                <a:moveTo>
                  <a:pt x="512236" y="72326"/>
                </a:moveTo>
                <a:lnTo>
                  <a:pt x="442683" y="72326"/>
                </a:lnTo>
                <a:lnTo>
                  <a:pt x="451865" y="74549"/>
                </a:lnTo>
                <a:lnTo>
                  <a:pt x="459574" y="83477"/>
                </a:lnTo>
                <a:lnTo>
                  <a:pt x="459574" y="188264"/>
                </a:lnTo>
                <a:lnTo>
                  <a:pt x="515238" y="188264"/>
                </a:lnTo>
                <a:lnTo>
                  <a:pt x="515115" y="83477"/>
                </a:lnTo>
                <a:lnTo>
                  <a:pt x="514081" y="77027"/>
                </a:lnTo>
                <a:lnTo>
                  <a:pt x="512236" y="72326"/>
                </a:lnTo>
                <a:close/>
              </a:path>
              <a:path w="1348740" h="241300">
                <a:moveTo>
                  <a:pt x="462181" y="47326"/>
                </a:moveTo>
                <a:lnTo>
                  <a:pt x="449758" y="49674"/>
                </a:lnTo>
                <a:lnTo>
                  <a:pt x="439724" y="53352"/>
                </a:lnTo>
                <a:lnTo>
                  <a:pt x="428269" y="58610"/>
                </a:lnTo>
                <a:lnTo>
                  <a:pt x="420852" y="69494"/>
                </a:lnTo>
                <a:lnTo>
                  <a:pt x="511124" y="69494"/>
                </a:lnTo>
                <a:lnTo>
                  <a:pt x="476247" y="47512"/>
                </a:lnTo>
                <a:lnTo>
                  <a:pt x="462181" y="47326"/>
                </a:lnTo>
                <a:close/>
              </a:path>
              <a:path w="1348740" h="241300">
                <a:moveTo>
                  <a:pt x="703946" y="189917"/>
                </a:moveTo>
                <a:lnTo>
                  <a:pt x="676605" y="216103"/>
                </a:lnTo>
                <a:lnTo>
                  <a:pt x="678891" y="224160"/>
                </a:lnTo>
                <a:lnTo>
                  <a:pt x="683991" y="231147"/>
                </a:lnTo>
                <a:lnTo>
                  <a:pt x="692408" y="236632"/>
                </a:lnTo>
                <a:lnTo>
                  <a:pt x="704646" y="240182"/>
                </a:lnTo>
                <a:lnTo>
                  <a:pt x="717655" y="240870"/>
                </a:lnTo>
                <a:lnTo>
                  <a:pt x="728443" y="238552"/>
                </a:lnTo>
                <a:lnTo>
                  <a:pt x="737625" y="233940"/>
                </a:lnTo>
                <a:lnTo>
                  <a:pt x="745820" y="227749"/>
                </a:lnTo>
                <a:lnTo>
                  <a:pt x="748077" y="225082"/>
                </a:lnTo>
                <a:lnTo>
                  <a:pt x="724941" y="225082"/>
                </a:lnTo>
                <a:lnTo>
                  <a:pt x="717384" y="223164"/>
                </a:lnTo>
                <a:lnTo>
                  <a:pt x="720369" y="220675"/>
                </a:lnTo>
                <a:lnTo>
                  <a:pt x="722147" y="216662"/>
                </a:lnTo>
                <a:lnTo>
                  <a:pt x="723950" y="212661"/>
                </a:lnTo>
                <a:lnTo>
                  <a:pt x="723353" y="205574"/>
                </a:lnTo>
                <a:lnTo>
                  <a:pt x="720166" y="199263"/>
                </a:lnTo>
                <a:lnTo>
                  <a:pt x="716750" y="194884"/>
                </a:lnTo>
                <a:lnTo>
                  <a:pt x="711317" y="191577"/>
                </a:lnTo>
                <a:lnTo>
                  <a:pt x="703946" y="189917"/>
                </a:lnTo>
                <a:close/>
              </a:path>
              <a:path w="1348740" h="241300">
                <a:moveTo>
                  <a:pt x="749592" y="50901"/>
                </a:moveTo>
                <a:lnTo>
                  <a:pt x="688162" y="50901"/>
                </a:lnTo>
                <a:lnTo>
                  <a:pt x="745214" y="191577"/>
                </a:lnTo>
                <a:lnTo>
                  <a:pt x="745235" y="192963"/>
                </a:lnTo>
                <a:lnTo>
                  <a:pt x="744016" y="196977"/>
                </a:lnTo>
                <a:lnTo>
                  <a:pt x="742835" y="201002"/>
                </a:lnTo>
                <a:lnTo>
                  <a:pt x="738860" y="210934"/>
                </a:lnTo>
                <a:lnTo>
                  <a:pt x="724941" y="225082"/>
                </a:lnTo>
                <a:lnTo>
                  <a:pt x="748077" y="225082"/>
                </a:lnTo>
                <a:lnTo>
                  <a:pt x="753249" y="218972"/>
                </a:lnTo>
                <a:lnTo>
                  <a:pt x="759317" y="208418"/>
                </a:lnTo>
                <a:lnTo>
                  <a:pt x="763408" y="199547"/>
                </a:lnTo>
                <a:lnTo>
                  <a:pt x="764908" y="195821"/>
                </a:lnTo>
                <a:lnTo>
                  <a:pt x="798652" y="116319"/>
                </a:lnTo>
                <a:lnTo>
                  <a:pt x="775868" y="116319"/>
                </a:lnTo>
                <a:lnTo>
                  <a:pt x="749592" y="50901"/>
                </a:lnTo>
                <a:close/>
              </a:path>
              <a:path w="1348740" h="241300">
                <a:moveTo>
                  <a:pt x="616178" y="46304"/>
                </a:moveTo>
                <a:lnTo>
                  <a:pt x="569604" y="56168"/>
                </a:lnTo>
                <a:lnTo>
                  <a:pt x="541070" y="83616"/>
                </a:lnTo>
                <a:lnTo>
                  <a:pt x="532588" y="117081"/>
                </a:lnTo>
                <a:lnTo>
                  <a:pt x="533300" y="132169"/>
                </a:lnTo>
                <a:lnTo>
                  <a:pt x="550686" y="168824"/>
                </a:lnTo>
                <a:lnTo>
                  <a:pt x="595855" y="192354"/>
                </a:lnTo>
                <a:lnTo>
                  <a:pt x="613946" y="193572"/>
                </a:lnTo>
                <a:lnTo>
                  <a:pt x="630224" y="192633"/>
                </a:lnTo>
                <a:lnTo>
                  <a:pt x="644689" y="189878"/>
                </a:lnTo>
                <a:lnTo>
                  <a:pt x="657823" y="185035"/>
                </a:lnTo>
                <a:lnTo>
                  <a:pt x="669102" y="178835"/>
                </a:lnTo>
                <a:lnTo>
                  <a:pt x="673877" y="175172"/>
                </a:lnTo>
                <a:lnTo>
                  <a:pt x="616560" y="175172"/>
                </a:lnTo>
                <a:lnTo>
                  <a:pt x="605329" y="172169"/>
                </a:lnTo>
                <a:lnTo>
                  <a:pt x="598837" y="167825"/>
                </a:lnTo>
                <a:lnTo>
                  <a:pt x="595807" y="164401"/>
                </a:lnTo>
                <a:lnTo>
                  <a:pt x="593509" y="161455"/>
                </a:lnTo>
                <a:lnTo>
                  <a:pt x="592480" y="155803"/>
                </a:lnTo>
                <a:lnTo>
                  <a:pt x="592480" y="127914"/>
                </a:lnTo>
                <a:lnTo>
                  <a:pt x="693102" y="127914"/>
                </a:lnTo>
                <a:lnTo>
                  <a:pt x="693273" y="123653"/>
                </a:lnTo>
                <a:lnTo>
                  <a:pt x="692677" y="112818"/>
                </a:lnTo>
                <a:lnTo>
                  <a:pt x="691909" y="108585"/>
                </a:lnTo>
                <a:lnTo>
                  <a:pt x="592505" y="108585"/>
                </a:lnTo>
                <a:lnTo>
                  <a:pt x="592532" y="89941"/>
                </a:lnTo>
                <a:lnTo>
                  <a:pt x="619378" y="61709"/>
                </a:lnTo>
                <a:lnTo>
                  <a:pt x="665047" y="61709"/>
                </a:lnTo>
                <a:lnTo>
                  <a:pt x="658710" y="56826"/>
                </a:lnTo>
                <a:lnTo>
                  <a:pt x="639916" y="49581"/>
                </a:lnTo>
                <a:lnTo>
                  <a:pt x="616178" y="46304"/>
                </a:lnTo>
                <a:close/>
              </a:path>
              <a:path w="1348740" h="241300">
                <a:moveTo>
                  <a:pt x="1129271" y="46304"/>
                </a:moveTo>
                <a:lnTo>
                  <a:pt x="1082713" y="56168"/>
                </a:lnTo>
                <a:lnTo>
                  <a:pt x="1054176" y="83616"/>
                </a:lnTo>
                <a:lnTo>
                  <a:pt x="1045694" y="117081"/>
                </a:lnTo>
                <a:lnTo>
                  <a:pt x="1046405" y="132169"/>
                </a:lnTo>
                <a:lnTo>
                  <a:pt x="1063779" y="168824"/>
                </a:lnTo>
                <a:lnTo>
                  <a:pt x="1108960" y="192354"/>
                </a:lnTo>
                <a:lnTo>
                  <a:pt x="1127056" y="193572"/>
                </a:lnTo>
                <a:lnTo>
                  <a:pt x="1143342" y="192633"/>
                </a:lnTo>
                <a:lnTo>
                  <a:pt x="1157794" y="189878"/>
                </a:lnTo>
                <a:lnTo>
                  <a:pt x="1170924" y="185035"/>
                </a:lnTo>
                <a:lnTo>
                  <a:pt x="1182201" y="178835"/>
                </a:lnTo>
                <a:lnTo>
                  <a:pt x="1186973" y="175172"/>
                </a:lnTo>
                <a:lnTo>
                  <a:pt x="1129656" y="175172"/>
                </a:lnTo>
                <a:lnTo>
                  <a:pt x="1118419" y="172169"/>
                </a:lnTo>
                <a:lnTo>
                  <a:pt x="1111925" y="167825"/>
                </a:lnTo>
                <a:lnTo>
                  <a:pt x="1108900" y="164401"/>
                </a:lnTo>
                <a:lnTo>
                  <a:pt x="1106601" y="161455"/>
                </a:lnTo>
                <a:lnTo>
                  <a:pt x="1105585" y="155803"/>
                </a:lnTo>
                <a:lnTo>
                  <a:pt x="1105585" y="127914"/>
                </a:lnTo>
                <a:lnTo>
                  <a:pt x="1206055" y="127914"/>
                </a:lnTo>
                <a:lnTo>
                  <a:pt x="1206253" y="123653"/>
                </a:lnTo>
                <a:lnTo>
                  <a:pt x="1205707" y="112818"/>
                </a:lnTo>
                <a:lnTo>
                  <a:pt x="1204955" y="108585"/>
                </a:lnTo>
                <a:lnTo>
                  <a:pt x="1105598" y="108585"/>
                </a:lnTo>
                <a:lnTo>
                  <a:pt x="1105625" y="89941"/>
                </a:lnTo>
                <a:lnTo>
                  <a:pt x="1108430" y="74942"/>
                </a:lnTo>
                <a:lnTo>
                  <a:pt x="1113256" y="68275"/>
                </a:lnTo>
                <a:lnTo>
                  <a:pt x="1122489" y="61874"/>
                </a:lnTo>
                <a:lnTo>
                  <a:pt x="1132509" y="61696"/>
                </a:lnTo>
                <a:lnTo>
                  <a:pt x="1178133" y="61696"/>
                </a:lnTo>
                <a:lnTo>
                  <a:pt x="1171811" y="56826"/>
                </a:lnTo>
                <a:lnTo>
                  <a:pt x="1153014" y="49581"/>
                </a:lnTo>
                <a:lnTo>
                  <a:pt x="1129271" y="46304"/>
                </a:lnTo>
                <a:close/>
              </a:path>
              <a:path w="1348740" h="241300">
                <a:moveTo>
                  <a:pt x="882739" y="55727"/>
                </a:moveTo>
                <a:lnTo>
                  <a:pt x="824369" y="55727"/>
                </a:lnTo>
                <a:lnTo>
                  <a:pt x="866635" y="188264"/>
                </a:lnTo>
                <a:lnTo>
                  <a:pt x="914361" y="188264"/>
                </a:lnTo>
                <a:lnTo>
                  <a:pt x="931608" y="127914"/>
                </a:lnTo>
                <a:lnTo>
                  <a:pt x="906106" y="127914"/>
                </a:lnTo>
                <a:lnTo>
                  <a:pt x="882739" y="55727"/>
                </a:lnTo>
                <a:close/>
              </a:path>
              <a:path w="1348740" h="241300">
                <a:moveTo>
                  <a:pt x="995494" y="108585"/>
                </a:moveTo>
                <a:lnTo>
                  <a:pt x="937132" y="108585"/>
                </a:lnTo>
                <a:lnTo>
                  <a:pt x="962913" y="188264"/>
                </a:lnTo>
                <a:lnTo>
                  <a:pt x="1009421" y="188264"/>
                </a:lnTo>
                <a:lnTo>
                  <a:pt x="1026690" y="127914"/>
                </a:lnTo>
                <a:lnTo>
                  <a:pt x="1001585" y="127914"/>
                </a:lnTo>
                <a:lnTo>
                  <a:pt x="995494" y="108585"/>
                </a:lnTo>
                <a:close/>
              </a:path>
              <a:path w="1348740" h="241300">
                <a:moveTo>
                  <a:pt x="688327" y="148920"/>
                </a:moveTo>
                <a:lnTo>
                  <a:pt x="664146" y="148920"/>
                </a:lnTo>
                <a:lnTo>
                  <a:pt x="663449" y="152274"/>
                </a:lnTo>
                <a:lnTo>
                  <a:pt x="660215" y="160004"/>
                </a:lnTo>
                <a:lnTo>
                  <a:pt x="651362" y="168604"/>
                </a:lnTo>
                <a:lnTo>
                  <a:pt x="633806" y="174574"/>
                </a:lnTo>
                <a:lnTo>
                  <a:pt x="616560" y="175172"/>
                </a:lnTo>
                <a:lnTo>
                  <a:pt x="673877" y="175172"/>
                </a:lnTo>
                <a:lnTo>
                  <a:pt x="678002" y="172008"/>
                </a:lnTo>
                <a:lnTo>
                  <a:pt x="688047" y="162826"/>
                </a:lnTo>
                <a:lnTo>
                  <a:pt x="688327" y="148920"/>
                </a:lnTo>
                <a:close/>
              </a:path>
              <a:path w="1348740" h="241300">
                <a:moveTo>
                  <a:pt x="1201432" y="148920"/>
                </a:moveTo>
                <a:lnTo>
                  <a:pt x="1177264" y="148920"/>
                </a:lnTo>
                <a:lnTo>
                  <a:pt x="1176562" y="152274"/>
                </a:lnTo>
                <a:lnTo>
                  <a:pt x="1173317" y="160004"/>
                </a:lnTo>
                <a:lnTo>
                  <a:pt x="1164449" y="168604"/>
                </a:lnTo>
                <a:lnTo>
                  <a:pt x="1146911" y="174574"/>
                </a:lnTo>
                <a:lnTo>
                  <a:pt x="1129656" y="175172"/>
                </a:lnTo>
                <a:lnTo>
                  <a:pt x="1186973" y="175172"/>
                </a:lnTo>
                <a:lnTo>
                  <a:pt x="1191094" y="172008"/>
                </a:lnTo>
                <a:lnTo>
                  <a:pt x="1201153" y="162826"/>
                </a:lnTo>
                <a:lnTo>
                  <a:pt x="1201432" y="148920"/>
                </a:lnTo>
                <a:close/>
              </a:path>
              <a:path w="1348740" h="241300">
                <a:moveTo>
                  <a:pt x="977315" y="50901"/>
                </a:moveTo>
                <a:lnTo>
                  <a:pt x="928014" y="50901"/>
                </a:lnTo>
                <a:lnTo>
                  <a:pt x="906106" y="127914"/>
                </a:lnTo>
                <a:lnTo>
                  <a:pt x="931608" y="127914"/>
                </a:lnTo>
                <a:lnTo>
                  <a:pt x="937132" y="108585"/>
                </a:lnTo>
                <a:lnTo>
                  <a:pt x="995494" y="108585"/>
                </a:lnTo>
                <a:lnTo>
                  <a:pt x="977315" y="50901"/>
                </a:lnTo>
                <a:close/>
              </a:path>
              <a:path w="1348740" h="241300">
                <a:moveTo>
                  <a:pt x="1048727" y="50901"/>
                </a:moveTo>
                <a:lnTo>
                  <a:pt x="1023277" y="50901"/>
                </a:lnTo>
                <a:lnTo>
                  <a:pt x="1001585" y="127914"/>
                </a:lnTo>
                <a:lnTo>
                  <a:pt x="1026690" y="127914"/>
                </a:lnTo>
                <a:lnTo>
                  <a:pt x="1048727" y="50901"/>
                </a:lnTo>
                <a:close/>
              </a:path>
              <a:path w="1348740" h="241300">
                <a:moveTo>
                  <a:pt x="881176" y="50901"/>
                </a:moveTo>
                <a:lnTo>
                  <a:pt x="803948" y="50901"/>
                </a:lnTo>
                <a:lnTo>
                  <a:pt x="775868" y="116319"/>
                </a:lnTo>
                <a:lnTo>
                  <a:pt x="798652" y="116319"/>
                </a:lnTo>
                <a:lnTo>
                  <a:pt x="824369" y="55727"/>
                </a:lnTo>
                <a:lnTo>
                  <a:pt x="882739" y="55727"/>
                </a:lnTo>
                <a:lnTo>
                  <a:pt x="881176" y="50901"/>
                </a:lnTo>
                <a:close/>
              </a:path>
              <a:path w="1348740" h="241300">
                <a:moveTo>
                  <a:pt x="665047" y="61709"/>
                </a:moveTo>
                <a:lnTo>
                  <a:pt x="619378" y="61709"/>
                </a:lnTo>
                <a:lnTo>
                  <a:pt x="629974" y="72085"/>
                </a:lnTo>
                <a:lnTo>
                  <a:pt x="633082" y="82029"/>
                </a:lnTo>
                <a:lnTo>
                  <a:pt x="634563" y="89941"/>
                </a:lnTo>
                <a:lnTo>
                  <a:pt x="634466" y="97332"/>
                </a:lnTo>
                <a:lnTo>
                  <a:pt x="634390" y="108585"/>
                </a:lnTo>
                <a:lnTo>
                  <a:pt x="691909" y="108585"/>
                </a:lnTo>
                <a:lnTo>
                  <a:pt x="690052" y="98333"/>
                </a:lnTo>
                <a:lnTo>
                  <a:pt x="684136" y="83121"/>
                </a:lnTo>
                <a:lnTo>
                  <a:pt x="673228" y="68014"/>
                </a:lnTo>
                <a:lnTo>
                  <a:pt x="665047" y="61709"/>
                </a:lnTo>
                <a:close/>
              </a:path>
              <a:path w="1348740" h="241300">
                <a:moveTo>
                  <a:pt x="1178133" y="61696"/>
                </a:moveTo>
                <a:lnTo>
                  <a:pt x="1132509" y="61696"/>
                </a:lnTo>
                <a:lnTo>
                  <a:pt x="1143088" y="72085"/>
                </a:lnTo>
                <a:lnTo>
                  <a:pt x="1145235" y="78994"/>
                </a:lnTo>
                <a:lnTo>
                  <a:pt x="1145349" y="79413"/>
                </a:lnTo>
                <a:lnTo>
                  <a:pt x="1146177" y="82029"/>
                </a:lnTo>
                <a:lnTo>
                  <a:pt x="1147673" y="89941"/>
                </a:lnTo>
                <a:lnTo>
                  <a:pt x="1147559" y="97332"/>
                </a:lnTo>
                <a:lnTo>
                  <a:pt x="1147508" y="108585"/>
                </a:lnTo>
                <a:lnTo>
                  <a:pt x="1204955" y="108585"/>
                </a:lnTo>
                <a:lnTo>
                  <a:pt x="1203135" y="98333"/>
                </a:lnTo>
                <a:lnTo>
                  <a:pt x="1197254" y="83121"/>
                </a:lnTo>
                <a:lnTo>
                  <a:pt x="1186333" y="68014"/>
                </a:lnTo>
                <a:lnTo>
                  <a:pt x="1178133" y="61696"/>
                </a:lnTo>
                <a:close/>
              </a:path>
              <a:path w="1348740" h="241300">
                <a:moveTo>
                  <a:pt x="1277073" y="0"/>
                </a:moveTo>
                <a:lnTo>
                  <a:pt x="1222933" y="0"/>
                </a:lnTo>
                <a:lnTo>
                  <a:pt x="1222933" y="188264"/>
                </a:lnTo>
                <a:lnTo>
                  <a:pt x="1277073" y="188264"/>
                </a:lnTo>
                <a:lnTo>
                  <a:pt x="1277073" y="0"/>
                </a:lnTo>
                <a:close/>
              </a:path>
              <a:path w="1348740" h="241300">
                <a:moveTo>
                  <a:pt x="1348155" y="0"/>
                </a:moveTo>
                <a:lnTo>
                  <a:pt x="1294002" y="0"/>
                </a:lnTo>
                <a:lnTo>
                  <a:pt x="1294002" y="188264"/>
                </a:lnTo>
                <a:lnTo>
                  <a:pt x="1348155" y="188264"/>
                </a:lnTo>
                <a:lnTo>
                  <a:pt x="1348155" y="0"/>
                </a:lnTo>
                <a:close/>
              </a:path>
            </a:pathLst>
          </a:custGeom>
          <a:solidFill>
            <a:srgbClr val="ED30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571500" y="5145566"/>
            <a:ext cx="6404610" cy="1569720"/>
            <a:chOff x="571500" y="5145566"/>
            <a:chExt cx="6404610" cy="1569720"/>
          </a:xfrm>
        </p:grpSpPr>
        <p:sp>
          <p:nvSpPr>
            <p:cNvPr id="12" name="object 12"/>
            <p:cNvSpPr/>
            <p:nvPr/>
          </p:nvSpPr>
          <p:spPr>
            <a:xfrm>
              <a:off x="634047" y="5208113"/>
              <a:ext cx="6279515" cy="1444625"/>
            </a:xfrm>
            <a:custGeom>
              <a:avLst/>
              <a:gdLst/>
              <a:ahLst/>
              <a:cxnLst/>
              <a:rect l="l" t="t" r="r" b="b"/>
              <a:pathLst>
                <a:path w="6279515" h="1444625">
                  <a:moveTo>
                    <a:pt x="5821006" y="0"/>
                  </a:moveTo>
                  <a:lnTo>
                    <a:pt x="0" y="469"/>
                  </a:lnTo>
                  <a:lnTo>
                    <a:pt x="0" y="1422"/>
                  </a:lnTo>
                  <a:lnTo>
                    <a:pt x="0" y="986282"/>
                  </a:lnTo>
                  <a:lnTo>
                    <a:pt x="4333" y="1035909"/>
                  </a:lnTo>
                  <a:lnTo>
                    <a:pt x="13788" y="1088430"/>
                  </a:lnTo>
                  <a:lnTo>
                    <a:pt x="31700" y="1151821"/>
                  </a:lnTo>
                  <a:lnTo>
                    <a:pt x="60769" y="1220381"/>
                  </a:lnTo>
                  <a:lnTo>
                    <a:pt x="85381" y="1262783"/>
                  </a:lnTo>
                  <a:lnTo>
                    <a:pt x="113415" y="1300775"/>
                  </a:lnTo>
                  <a:lnTo>
                    <a:pt x="144847" y="1334344"/>
                  </a:lnTo>
                  <a:lnTo>
                    <a:pt x="179655" y="1363477"/>
                  </a:lnTo>
                  <a:lnTo>
                    <a:pt x="217817" y="1388162"/>
                  </a:lnTo>
                  <a:lnTo>
                    <a:pt x="259311" y="1408387"/>
                  </a:lnTo>
                  <a:lnTo>
                    <a:pt x="304114" y="1424139"/>
                  </a:lnTo>
                  <a:lnTo>
                    <a:pt x="352203" y="1435406"/>
                  </a:lnTo>
                  <a:lnTo>
                    <a:pt x="403557" y="1442175"/>
                  </a:lnTo>
                  <a:lnTo>
                    <a:pt x="458152" y="1444434"/>
                  </a:lnTo>
                  <a:lnTo>
                    <a:pt x="6279159" y="1443964"/>
                  </a:lnTo>
                  <a:lnTo>
                    <a:pt x="6279159" y="458152"/>
                  </a:lnTo>
                  <a:lnTo>
                    <a:pt x="6278522" y="444475"/>
                  </a:lnTo>
                  <a:lnTo>
                    <a:pt x="6265371" y="356003"/>
                  </a:lnTo>
                  <a:lnTo>
                    <a:pt x="6247458" y="292612"/>
                  </a:lnTo>
                  <a:lnTo>
                    <a:pt x="6218389" y="224053"/>
                  </a:lnTo>
                  <a:lnTo>
                    <a:pt x="6193777" y="181650"/>
                  </a:lnTo>
                  <a:lnTo>
                    <a:pt x="6165744" y="143659"/>
                  </a:lnTo>
                  <a:lnTo>
                    <a:pt x="6134312" y="110090"/>
                  </a:lnTo>
                  <a:lnTo>
                    <a:pt x="6099503" y="80957"/>
                  </a:lnTo>
                  <a:lnTo>
                    <a:pt x="6061341" y="56272"/>
                  </a:lnTo>
                  <a:lnTo>
                    <a:pt x="6019848" y="36047"/>
                  </a:lnTo>
                  <a:lnTo>
                    <a:pt x="5975045" y="20295"/>
                  </a:lnTo>
                  <a:lnTo>
                    <a:pt x="5926955" y="9028"/>
                  </a:lnTo>
                  <a:lnTo>
                    <a:pt x="5875602" y="2259"/>
                  </a:lnTo>
                  <a:lnTo>
                    <a:pt x="5821006" y="0"/>
                  </a:lnTo>
                  <a:close/>
                </a:path>
              </a:pathLst>
            </a:custGeom>
            <a:solidFill>
              <a:srgbClr val="40404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2452" y="5146518"/>
              <a:ext cx="6402705" cy="1567815"/>
            </a:xfrm>
            <a:custGeom>
              <a:avLst/>
              <a:gdLst/>
              <a:ahLst/>
              <a:cxnLst/>
              <a:rect l="l" t="t" r="r" b="b"/>
              <a:pathLst>
                <a:path w="6402705" h="1567815">
                  <a:moveTo>
                    <a:pt x="0" y="63017"/>
                  </a:moveTo>
                  <a:lnTo>
                    <a:pt x="0" y="1047876"/>
                  </a:lnTo>
                  <a:lnTo>
                    <a:pt x="107" y="1052348"/>
                  </a:lnTo>
                  <a:lnTo>
                    <a:pt x="4728" y="1103925"/>
                  </a:lnTo>
                  <a:lnTo>
                    <a:pt x="15156" y="1162433"/>
                  </a:lnTo>
                  <a:lnTo>
                    <a:pt x="34975" y="1233072"/>
                  </a:lnTo>
                  <a:lnTo>
                    <a:pt x="49347" y="1271020"/>
                  </a:lnTo>
                  <a:lnTo>
                    <a:pt x="67197" y="1309698"/>
                  </a:lnTo>
                  <a:lnTo>
                    <a:pt x="88900" y="1348337"/>
                  </a:lnTo>
                  <a:lnTo>
                    <a:pt x="114833" y="1386169"/>
                  </a:lnTo>
                  <a:lnTo>
                    <a:pt x="145372" y="1422426"/>
                  </a:lnTo>
                  <a:lnTo>
                    <a:pt x="180894" y="1456340"/>
                  </a:lnTo>
                  <a:lnTo>
                    <a:pt x="221775" y="1487144"/>
                  </a:lnTo>
                  <a:lnTo>
                    <a:pt x="268393" y="1514069"/>
                  </a:lnTo>
                  <a:lnTo>
                    <a:pt x="321122" y="1536347"/>
                  </a:lnTo>
                  <a:lnTo>
                    <a:pt x="380340" y="1553211"/>
                  </a:lnTo>
                  <a:lnTo>
                    <a:pt x="446423" y="1563893"/>
                  </a:lnTo>
                  <a:lnTo>
                    <a:pt x="519747" y="1567624"/>
                  </a:lnTo>
                  <a:lnTo>
                    <a:pt x="6339801" y="1567154"/>
                  </a:lnTo>
                  <a:lnTo>
                    <a:pt x="6371551" y="1567154"/>
                  </a:lnTo>
                  <a:lnTo>
                    <a:pt x="6402349" y="1567154"/>
                  </a:lnTo>
                  <a:lnTo>
                    <a:pt x="6402349" y="1536357"/>
                  </a:lnTo>
                  <a:lnTo>
                    <a:pt x="6402349" y="1504607"/>
                  </a:lnTo>
                  <a:lnTo>
                    <a:pt x="6402349" y="519747"/>
                  </a:lnTo>
                  <a:lnTo>
                    <a:pt x="6402242" y="515276"/>
                  </a:lnTo>
                  <a:lnTo>
                    <a:pt x="6397620" y="463699"/>
                  </a:lnTo>
                  <a:lnTo>
                    <a:pt x="6387192" y="405191"/>
                  </a:lnTo>
                  <a:lnTo>
                    <a:pt x="6367373" y="334552"/>
                  </a:lnTo>
                  <a:lnTo>
                    <a:pt x="6353001" y="296603"/>
                  </a:lnTo>
                  <a:lnTo>
                    <a:pt x="6335152" y="257925"/>
                  </a:lnTo>
                  <a:lnTo>
                    <a:pt x="6313449" y="219287"/>
                  </a:lnTo>
                  <a:lnTo>
                    <a:pt x="6287516" y="181455"/>
                  </a:lnTo>
                  <a:lnTo>
                    <a:pt x="6256977" y="145198"/>
                  </a:lnTo>
                  <a:lnTo>
                    <a:pt x="6221454" y="111283"/>
                  </a:lnTo>
                  <a:lnTo>
                    <a:pt x="6180573" y="80480"/>
                  </a:lnTo>
                  <a:lnTo>
                    <a:pt x="6133956" y="53555"/>
                  </a:lnTo>
                  <a:lnTo>
                    <a:pt x="6081227" y="31276"/>
                  </a:lnTo>
                  <a:lnTo>
                    <a:pt x="6022009" y="14412"/>
                  </a:lnTo>
                  <a:lnTo>
                    <a:pt x="5955926" y="3731"/>
                  </a:lnTo>
                  <a:lnTo>
                    <a:pt x="5882601" y="0"/>
                  </a:lnTo>
                  <a:lnTo>
                    <a:pt x="62547" y="469"/>
                  </a:lnTo>
                  <a:lnTo>
                    <a:pt x="30797" y="469"/>
                  </a:lnTo>
                  <a:lnTo>
                    <a:pt x="0" y="469"/>
                  </a:lnTo>
                  <a:lnTo>
                    <a:pt x="0" y="31267"/>
                  </a:lnTo>
                  <a:lnTo>
                    <a:pt x="0" y="63017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4047" y="5208113"/>
              <a:ext cx="6279515" cy="1444625"/>
            </a:xfrm>
            <a:custGeom>
              <a:avLst/>
              <a:gdLst/>
              <a:ahLst/>
              <a:cxnLst/>
              <a:rect l="l" t="t" r="r" b="b"/>
              <a:pathLst>
                <a:path w="6279515" h="1444625">
                  <a:moveTo>
                    <a:pt x="0" y="1422"/>
                  </a:moveTo>
                  <a:lnTo>
                    <a:pt x="0" y="986282"/>
                  </a:lnTo>
                  <a:lnTo>
                    <a:pt x="637" y="999959"/>
                  </a:lnTo>
                  <a:lnTo>
                    <a:pt x="13788" y="1088430"/>
                  </a:lnTo>
                  <a:lnTo>
                    <a:pt x="31700" y="1151821"/>
                  </a:lnTo>
                  <a:lnTo>
                    <a:pt x="60769" y="1220381"/>
                  </a:lnTo>
                  <a:lnTo>
                    <a:pt x="85381" y="1262783"/>
                  </a:lnTo>
                  <a:lnTo>
                    <a:pt x="113415" y="1300775"/>
                  </a:lnTo>
                  <a:lnTo>
                    <a:pt x="144847" y="1334344"/>
                  </a:lnTo>
                  <a:lnTo>
                    <a:pt x="179655" y="1363477"/>
                  </a:lnTo>
                  <a:lnTo>
                    <a:pt x="217817" y="1388162"/>
                  </a:lnTo>
                  <a:lnTo>
                    <a:pt x="259311" y="1408387"/>
                  </a:lnTo>
                  <a:lnTo>
                    <a:pt x="304114" y="1424139"/>
                  </a:lnTo>
                  <a:lnTo>
                    <a:pt x="352203" y="1435406"/>
                  </a:lnTo>
                  <a:lnTo>
                    <a:pt x="403557" y="1442175"/>
                  </a:lnTo>
                  <a:lnTo>
                    <a:pt x="458152" y="1444434"/>
                  </a:lnTo>
                  <a:lnTo>
                    <a:pt x="6278206" y="1443964"/>
                  </a:lnTo>
                  <a:lnTo>
                    <a:pt x="6279159" y="1443964"/>
                  </a:lnTo>
                  <a:lnTo>
                    <a:pt x="6279159" y="1443012"/>
                  </a:lnTo>
                  <a:lnTo>
                    <a:pt x="6279159" y="458152"/>
                  </a:lnTo>
                  <a:lnTo>
                    <a:pt x="6278522" y="444475"/>
                  </a:lnTo>
                  <a:lnTo>
                    <a:pt x="6265371" y="356003"/>
                  </a:lnTo>
                  <a:lnTo>
                    <a:pt x="6247458" y="292612"/>
                  </a:lnTo>
                  <a:lnTo>
                    <a:pt x="6218389" y="224053"/>
                  </a:lnTo>
                  <a:lnTo>
                    <a:pt x="6193777" y="181650"/>
                  </a:lnTo>
                  <a:lnTo>
                    <a:pt x="6165744" y="143659"/>
                  </a:lnTo>
                  <a:lnTo>
                    <a:pt x="6134312" y="110090"/>
                  </a:lnTo>
                  <a:lnTo>
                    <a:pt x="6099503" y="80957"/>
                  </a:lnTo>
                  <a:lnTo>
                    <a:pt x="6061341" y="56272"/>
                  </a:lnTo>
                  <a:lnTo>
                    <a:pt x="6019848" y="36047"/>
                  </a:lnTo>
                  <a:lnTo>
                    <a:pt x="5975045" y="20295"/>
                  </a:lnTo>
                  <a:lnTo>
                    <a:pt x="5926955" y="9028"/>
                  </a:lnTo>
                  <a:lnTo>
                    <a:pt x="5875602" y="2259"/>
                  </a:lnTo>
                  <a:lnTo>
                    <a:pt x="5821006" y="0"/>
                  </a:lnTo>
                  <a:lnTo>
                    <a:pt x="952" y="469"/>
                  </a:lnTo>
                  <a:lnTo>
                    <a:pt x="0" y="469"/>
                  </a:lnTo>
                  <a:lnTo>
                    <a:pt x="0" y="142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22388" y="5379846"/>
            <a:ext cx="5802630" cy="984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SELECTING</a:t>
            </a:r>
            <a:r>
              <a:rPr sz="11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1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RIGHT</a:t>
            </a: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HAT</a:t>
            </a: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1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HOT</a:t>
            </a: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CONDITIONS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20300"/>
              </a:lnSpc>
              <a:spcBef>
                <a:spcPts val="509"/>
              </a:spcBef>
            </a:pP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Hard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hats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different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colors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can be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indicators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of job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roles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worksite,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enabling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quick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identification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key people.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But for 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jobs 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 direct 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sunlight,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lighter-colored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hard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hats 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significantly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reduce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the risk of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 heat stress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improve 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workers’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safety.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select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hard hats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for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hot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conditions,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please contact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sales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representative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FFFFFF"/>
                </a:solidFill>
                <a:latin typeface="High Tower Text"/>
                <a:cs typeface="High Tower Text"/>
              </a:rPr>
              <a:t>.</a:t>
            </a:r>
            <a:endParaRPr sz="900">
              <a:latin typeface="High Tower Text"/>
              <a:cs typeface="High Tower Tex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8800" y="4018829"/>
            <a:ext cx="6174105" cy="920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solidFill>
                  <a:srgbClr val="ED3023"/>
                </a:solidFill>
                <a:latin typeface="Calibri"/>
                <a:cs typeface="Calibri"/>
              </a:rPr>
              <a:t>3.</a:t>
            </a:r>
            <a:r>
              <a:rPr sz="1100" b="1" spc="215" dirty="0">
                <a:solidFill>
                  <a:srgbClr val="ED3023"/>
                </a:solidFill>
                <a:latin typeface="Calibri"/>
                <a:cs typeface="Calibri"/>
              </a:rPr>
              <a:t> </a:t>
            </a:r>
            <a:r>
              <a:rPr sz="1100" b="1" spc="150" dirty="0">
                <a:solidFill>
                  <a:srgbClr val="ED3023"/>
                </a:solidFill>
                <a:latin typeface="Calibri"/>
                <a:cs typeface="Calibri"/>
              </a:rPr>
              <a:t>CHOOSE</a:t>
            </a:r>
            <a:r>
              <a:rPr sz="1100" b="1" spc="-40" dirty="0">
                <a:solidFill>
                  <a:srgbClr val="ED3023"/>
                </a:solidFill>
                <a:latin typeface="Calibri"/>
                <a:cs typeface="Calibri"/>
              </a:rPr>
              <a:t> </a:t>
            </a:r>
            <a:r>
              <a:rPr sz="1100" b="1" spc="135" dirty="0">
                <a:solidFill>
                  <a:srgbClr val="ED3023"/>
                </a:solidFill>
                <a:latin typeface="Calibri"/>
                <a:cs typeface="Calibri"/>
              </a:rPr>
              <a:t>UNVENTED</a:t>
            </a:r>
            <a:r>
              <a:rPr sz="1100" b="1" spc="-40" dirty="0">
                <a:solidFill>
                  <a:srgbClr val="ED3023"/>
                </a:solidFill>
                <a:latin typeface="Calibri"/>
                <a:cs typeface="Calibri"/>
              </a:rPr>
              <a:t> </a:t>
            </a:r>
            <a:r>
              <a:rPr sz="1100" b="1" spc="105" dirty="0">
                <a:solidFill>
                  <a:srgbClr val="ED3023"/>
                </a:solidFill>
                <a:latin typeface="Calibri"/>
                <a:cs typeface="Calibri"/>
              </a:rPr>
              <a:t>HATS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20300"/>
              </a:lnSpc>
              <a:spcBef>
                <a:spcPts val="525"/>
              </a:spcBef>
            </a:pPr>
            <a:r>
              <a:rPr sz="900" spc="-55" dirty="0">
                <a:solidFill>
                  <a:srgbClr val="404040"/>
                </a:solidFill>
                <a:latin typeface="Lucida Sans"/>
                <a:cs typeface="Lucida Sans"/>
              </a:rPr>
              <a:t>Adding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vents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to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hard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5" dirty="0">
                <a:solidFill>
                  <a:srgbClr val="404040"/>
                </a:solidFill>
                <a:latin typeface="Lucida Sans"/>
                <a:cs typeface="Lucida Sans"/>
              </a:rPr>
              <a:t>hats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should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5" dirty="0">
                <a:solidFill>
                  <a:srgbClr val="404040"/>
                </a:solidFill>
                <a:latin typeface="Lucida Sans"/>
                <a:cs typeface="Lucida Sans"/>
              </a:rPr>
              <a:t>lower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temperature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underneath,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right?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5" dirty="0">
                <a:solidFill>
                  <a:srgbClr val="404040"/>
                </a:solidFill>
                <a:latin typeface="Lucida Sans"/>
                <a:cs typeface="Lucida Sans"/>
              </a:rPr>
              <a:t>Not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60" dirty="0">
                <a:solidFill>
                  <a:srgbClr val="404040"/>
                </a:solidFill>
                <a:latin typeface="Lucida Sans"/>
                <a:cs typeface="Lucida Sans"/>
              </a:rPr>
              <a:t>so.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Lucida Sans"/>
                <a:cs typeface="Lucida Sans"/>
              </a:rPr>
              <a:t>Venting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creates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dirty="0">
                <a:solidFill>
                  <a:srgbClr val="404040"/>
                </a:solidFill>
                <a:latin typeface="Lucida Sans"/>
                <a:cs typeface="Lucida Sans"/>
              </a:rPr>
              <a:t>a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5" dirty="0">
                <a:solidFill>
                  <a:srgbClr val="404040"/>
                </a:solidFill>
                <a:latin typeface="Lucida Sans"/>
                <a:cs typeface="Lucida Sans"/>
              </a:rPr>
              <a:t>window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5" dirty="0">
                <a:solidFill>
                  <a:srgbClr val="404040"/>
                </a:solidFill>
                <a:latin typeface="Lucida Sans"/>
                <a:cs typeface="Lucida Sans"/>
              </a:rPr>
              <a:t>for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Lucida Sans"/>
                <a:cs typeface="Lucida Sans"/>
              </a:rPr>
              <a:t>sunlight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to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seep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into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hat,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which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means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higher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temperatures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5" dirty="0">
                <a:solidFill>
                  <a:srgbClr val="404040"/>
                </a:solidFill>
                <a:latin typeface="Lucida Sans"/>
                <a:cs typeface="Lucida Sans"/>
              </a:rPr>
              <a:t>for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70" dirty="0">
                <a:solidFill>
                  <a:srgbClr val="404040"/>
                </a:solidFill>
                <a:latin typeface="Lucida Sans"/>
                <a:cs typeface="Lucida Sans"/>
              </a:rPr>
              <a:t>worker’s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head.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5" dirty="0">
                <a:solidFill>
                  <a:srgbClr val="404040"/>
                </a:solidFill>
                <a:latin typeface="Lucida Sans"/>
                <a:cs typeface="Lucida Sans"/>
              </a:rPr>
              <a:t>Moreover,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vented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5" dirty="0">
                <a:solidFill>
                  <a:srgbClr val="404040"/>
                </a:solidFill>
                <a:latin typeface="Lucida Sans"/>
                <a:cs typeface="Lucida Sans"/>
              </a:rPr>
              <a:t>hats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do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not</a:t>
            </a:r>
            <a:r>
              <a:rPr sz="900" spc="-9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have</a:t>
            </a:r>
            <a:r>
              <a:rPr sz="900" spc="-8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Lucida Sans"/>
                <a:cs typeface="Lucida Sans"/>
              </a:rPr>
              <a:t>enough </a:t>
            </a:r>
            <a:r>
              <a:rPr sz="900" spc="-50" dirty="0">
                <a:solidFill>
                  <a:srgbClr val="404040"/>
                </a:solidFill>
                <a:latin typeface="Lucida Sans"/>
                <a:cs typeface="Lucida Sans"/>
              </a:rPr>
              <a:t>room</a:t>
            </a:r>
            <a:r>
              <a:rPr sz="900" spc="-10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to</a:t>
            </a:r>
            <a:r>
              <a:rPr sz="900" spc="-10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Lucida Sans"/>
                <a:cs typeface="Lucida Sans"/>
              </a:rPr>
              <a:t>allow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Lucida Sans"/>
                <a:cs typeface="Lucida Sans"/>
              </a:rPr>
              <a:t>air</a:t>
            </a:r>
            <a:r>
              <a:rPr sz="900" spc="-10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to</a:t>
            </a:r>
            <a:r>
              <a:rPr sz="900" spc="-10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flow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60" dirty="0">
                <a:solidFill>
                  <a:srgbClr val="404040"/>
                </a:solidFill>
                <a:latin typeface="Lucida Sans"/>
                <a:cs typeface="Lucida Sans"/>
              </a:rPr>
              <a:t>properly,</a:t>
            </a:r>
            <a:r>
              <a:rPr sz="900" spc="-10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unless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10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Lucida Sans"/>
                <a:cs typeface="Lucida Sans"/>
              </a:rPr>
              <a:t>air</a:t>
            </a:r>
            <a:r>
              <a:rPr sz="900" spc="-10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enters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10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vent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on</a:t>
            </a:r>
            <a:r>
              <a:rPr sz="900" spc="-10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dirty="0">
                <a:solidFill>
                  <a:srgbClr val="404040"/>
                </a:solidFill>
                <a:latin typeface="Lucida Sans"/>
                <a:cs typeface="Lucida Sans"/>
              </a:rPr>
              <a:t>a</a:t>
            </a:r>
            <a:r>
              <a:rPr sz="900" spc="-10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strong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Lucida Sans"/>
                <a:cs typeface="Lucida Sans"/>
              </a:rPr>
              <a:t>wind</a:t>
            </a:r>
            <a:r>
              <a:rPr sz="900" spc="-10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04" dirty="0">
                <a:solidFill>
                  <a:srgbClr val="404040"/>
                </a:solidFill>
                <a:latin typeface="Lucida Sans"/>
                <a:cs typeface="Lucida Sans"/>
              </a:rPr>
              <a:t>—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and</a:t>
            </a:r>
            <a:r>
              <a:rPr sz="900" spc="-10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even</a:t>
            </a:r>
            <a:r>
              <a:rPr sz="900" spc="-10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then,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the</a:t>
            </a:r>
            <a:r>
              <a:rPr sz="900" spc="-10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cooling</a:t>
            </a:r>
            <a:r>
              <a:rPr sz="900" spc="-9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0" dirty="0">
                <a:solidFill>
                  <a:srgbClr val="404040"/>
                </a:solidFill>
                <a:latin typeface="Lucida Sans"/>
                <a:cs typeface="Lucida Sans"/>
              </a:rPr>
              <a:t>effect</a:t>
            </a:r>
            <a:r>
              <a:rPr sz="900" spc="-10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Lucida Sans"/>
                <a:cs typeface="Lucida Sans"/>
              </a:rPr>
              <a:t>is</a:t>
            </a:r>
            <a:r>
              <a:rPr sz="900" spc="-10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0" dirty="0">
                <a:solidFill>
                  <a:srgbClr val="404040"/>
                </a:solidFill>
                <a:latin typeface="Lucida Sans"/>
                <a:cs typeface="Lucida Sans"/>
              </a:rPr>
              <a:t>only </a:t>
            </a:r>
            <a:r>
              <a:rPr sz="900" spc="-50" dirty="0">
                <a:solidFill>
                  <a:srgbClr val="404040"/>
                </a:solidFill>
                <a:latin typeface="Lucida Sans"/>
                <a:cs typeface="Lucida Sans"/>
              </a:rPr>
              <a:t>momentary.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5" dirty="0">
                <a:solidFill>
                  <a:srgbClr val="404040"/>
                </a:solidFill>
                <a:latin typeface="Lucida Sans"/>
                <a:cs typeface="Lucida Sans"/>
              </a:rPr>
              <a:t>Therefore,</a:t>
            </a:r>
            <a:r>
              <a:rPr sz="9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vented</a:t>
            </a:r>
            <a:r>
              <a:rPr sz="9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hard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25" dirty="0">
                <a:solidFill>
                  <a:srgbClr val="404040"/>
                </a:solidFill>
                <a:latin typeface="Lucida Sans"/>
                <a:cs typeface="Lucida Sans"/>
              </a:rPr>
              <a:t>hats</a:t>
            </a:r>
            <a:r>
              <a:rPr sz="9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generally</a:t>
            </a:r>
            <a:r>
              <a:rPr sz="9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Lucida Sans"/>
                <a:cs typeface="Lucida Sans"/>
              </a:rPr>
              <a:t>do</a:t>
            </a:r>
            <a:r>
              <a:rPr sz="9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Lucida Sans"/>
                <a:cs typeface="Lucida Sans"/>
              </a:rPr>
              <a:t>more</a:t>
            </a:r>
            <a:r>
              <a:rPr sz="900" spc="-80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404040"/>
                </a:solidFill>
                <a:latin typeface="Lucida Sans"/>
                <a:cs typeface="Lucida Sans"/>
              </a:rPr>
              <a:t>harm</a:t>
            </a:r>
            <a:r>
              <a:rPr sz="9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Lucida Sans"/>
                <a:cs typeface="Lucida Sans"/>
              </a:rPr>
              <a:t>than</a:t>
            </a:r>
            <a:r>
              <a:rPr sz="900" spc="-75" dirty="0">
                <a:solidFill>
                  <a:srgbClr val="404040"/>
                </a:solidFill>
                <a:latin typeface="Lucida Sans"/>
                <a:cs typeface="Lucida Sans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Lucida Sans"/>
                <a:cs typeface="Lucida Sans"/>
              </a:rPr>
              <a:t>good.</a:t>
            </a:r>
            <a:endParaRPr sz="900">
              <a:latin typeface="Lucida Sans"/>
              <a:cs typeface="Lucida Sans"/>
            </a:endParaRPr>
          </a:p>
        </p:txBody>
      </p:sp>
      <p:pic>
        <p:nvPicPr>
          <p:cNvPr id="17" name="object 17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22141" y="8377935"/>
            <a:ext cx="1935242" cy="70009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2502" y="9481414"/>
            <a:ext cx="2628036" cy="40210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009053" y="6729818"/>
            <a:ext cx="21069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0" dirty="0">
                <a:latin typeface="Museo 300"/>
                <a:cs typeface="Museo 300"/>
              </a:rPr>
              <a:t>e-Guide</a:t>
            </a:r>
            <a:r>
              <a:rPr sz="1000" b="0" spc="155" dirty="0">
                <a:latin typeface="Museo 300"/>
                <a:cs typeface="Museo 300"/>
              </a:rPr>
              <a:t> </a:t>
            </a:r>
            <a:r>
              <a:rPr sz="1000" b="0" dirty="0">
                <a:latin typeface="Museo 300"/>
                <a:cs typeface="Museo 300"/>
              </a:rPr>
              <a:t>presented</a:t>
            </a:r>
            <a:r>
              <a:rPr sz="1000" b="0" spc="170" dirty="0">
                <a:latin typeface="Museo 300"/>
                <a:cs typeface="Museo 300"/>
              </a:rPr>
              <a:t> </a:t>
            </a:r>
            <a:r>
              <a:rPr sz="1000" b="0" dirty="0">
                <a:latin typeface="Museo 300"/>
                <a:cs typeface="Museo 300"/>
              </a:rPr>
              <a:t>by</a:t>
            </a:r>
            <a:r>
              <a:rPr sz="1000" b="0" spc="165" dirty="0">
                <a:latin typeface="Museo 300"/>
                <a:cs typeface="Museo 300"/>
              </a:rPr>
              <a:t> </a:t>
            </a:r>
            <a:r>
              <a:rPr sz="1000" b="0" dirty="0">
                <a:latin typeface="Museo 300"/>
                <a:cs typeface="Museo 300"/>
              </a:rPr>
              <a:t>Total</a:t>
            </a:r>
            <a:r>
              <a:rPr sz="1000" b="0" spc="165" dirty="0">
                <a:latin typeface="Museo 300"/>
                <a:cs typeface="Museo 300"/>
              </a:rPr>
              <a:t> </a:t>
            </a:r>
            <a:r>
              <a:rPr sz="1000" b="0" spc="-10" dirty="0">
                <a:latin typeface="Museo 300"/>
                <a:cs typeface="Museo 300"/>
              </a:rPr>
              <a:t>Safety</a:t>
            </a:r>
            <a:endParaRPr sz="1000">
              <a:latin typeface="Museo 300"/>
              <a:cs typeface="Museo 30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BDCC2CE9FA2848AE87162731C1C0CC" ma:contentTypeVersion="19" ma:contentTypeDescription="Create a new document." ma:contentTypeScope="" ma:versionID="2938e62658f8a5e285c77364c573beaf">
  <xsd:schema xmlns:xsd="http://www.w3.org/2001/XMLSchema" xmlns:xs="http://www.w3.org/2001/XMLSchema" xmlns:p="http://schemas.microsoft.com/office/2006/metadata/properties" xmlns:ns2="7a095ad4-2ac1-41e8-bd9b-fd842752f157" xmlns:ns3="64539448-7528-4a50-9ae3-c1af739e7b07" targetNamespace="http://schemas.microsoft.com/office/2006/metadata/properties" ma:root="true" ma:fieldsID="8a16bf3695bd28e8ccc7acdb401593b6" ns2:_="" ns3:_="">
    <xsd:import namespace="7a095ad4-2ac1-41e8-bd9b-fd842752f157"/>
    <xsd:import namespace="64539448-7528-4a50-9ae3-c1af739e7b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Location" minOccurs="0"/>
                <xsd:element ref="ns2:DueDate" minOccurs="0"/>
                <xsd:element ref="ns2:Status" minOccurs="0"/>
                <xsd:element ref="ns2:Text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095ad4-2ac1-41e8-bd9b-fd842752f1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DueDate" ma:index="21" nillable="true" ma:displayName="Due Date" ma:description="Project Due Date" ma:format="Dropdown" ma:internalName="DueDate">
      <xsd:simpleType>
        <xsd:restriction base="dms:Text">
          <xsd:maxLength value="255"/>
        </xsd:restriction>
      </xsd:simpleType>
    </xsd:element>
    <xsd:element name="Status" ma:index="22" nillable="true" ma:displayName="Status" ma:default="Not Started" ma:description="Status of the Ad" ma:format="Dropdown" ma:internalName="Status">
      <xsd:simpleType>
        <xsd:restriction base="dms:Choice">
          <xsd:enumeration value="Not Started"/>
          <xsd:enumeration value="In Progress"/>
          <xsd:enumeration value="Approved"/>
          <xsd:enumeration value="Sent for Approval"/>
          <xsd:enumeration value="NA"/>
        </xsd:restriction>
      </xsd:simpleType>
    </xsd:element>
    <xsd:element name="Text" ma:index="23" nillable="true" ma:displayName="Text" ma:format="Dropdown" ma:internalName="Text">
      <xsd:simpleType>
        <xsd:restriction base="dms:Note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e7f4c491-ab5a-44f8-9262-971bc3d11f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539448-7528-4a50-9ae3-c1af739e7b0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2eaf340a-e299-4347-8bc2-1c8059a0cea1}" ma:internalName="TaxCatchAll" ma:showField="CatchAllData" ma:web="64539448-7528-4a50-9ae3-c1af739e7b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ECE4AA-0772-4925-8598-ECECE291A404}"/>
</file>

<file path=customXml/itemProps2.xml><?xml version="1.0" encoding="utf-8"?>
<ds:datastoreItem xmlns:ds="http://schemas.openxmlformats.org/officeDocument/2006/customXml" ds:itemID="{6778DE5E-857B-4A05-B4E1-F501EB81900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1415</Words>
  <Application>Microsoft Office PowerPoint</Application>
  <PresentationFormat>Custom</PresentationFormat>
  <Paragraphs>132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High Tower Text</vt:lpstr>
      <vt:lpstr>Lucida Sans</vt:lpstr>
      <vt:lpstr>Minion Pro</vt:lpstr>
      <vt:lpstr>Museo 300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Clifton, Barbara S.</cp:lastModifiedBy>
  <cp:revision>1</cp:revision>
  <dcterms:created xsi:type="dcterms:W3CDTF">2022-07-26T18:12:17Z</dcterms:created>
  <dcterms:modified xsi:type="dcterms:W3CDTF">2022-07-26T18:12:41Z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2019-06-13T00:00:00Z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2022-07-26T00:00:00Z</vt:filetime>
  </property>
  <property fmtid="{D5CDD505-2E9C-101B-9397-08002B2CF9AE}" pid="5" name="Producer">
    <vt:lpwstr>Adobe PDF Library 15.0</vt:lpwstr>
  </property>
</Properties>
</file>